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71" r:id="rId2"/>
    <p:sldId id="257" r:id="rId3"/>
    <p:sldId id="362" r:id="rId4"/>
    <p:sldId id="361" r:id="rId5"/>
    <p:sldId id="314" r:id="rId6"/>
    <p:sldId id="360" r:id="rId7"/>
    <p:sldId id="363" r:id="rId8"/>
    <p:sldId id="387" r:id="rId9"/>
    <p:sldId id="347" r:id="rId10"/>
    <p:sldId id="388" r:id="rId11"/>
    <p:sldId id="348" r:id="rId12"/>
    <p:sldId id="364" r:id="rId13"/>
    <p:sldId id="349" r:id="rId14"/>
    <p:sldId id="358" r:id="rId15"/>
    <p:sldId id="389" r:id="rId16"/>
    <p:sldId id="359" r:id="rId17"/>
    <p:sldId id="365" r:id="rId18"/>
    <p:sldId id="385" r:id="rId19"/>
    <p:sldId id="398" r:id="rId20"/>
    <p:sldId id="35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56EE"/>
    <a:srgbClr val="273BD3"/>
    <a:srgbClr val="C7C7F9"/>
    <a:srgbClr val="B4CBE8"/>
    <a:srgbClr val="2067DA"/>
    <a:srgbClr val="FAD63C"/>
    <a:srgbClr val="F0D046"/>
    <a:srgbClr val="6F76F9"/>
    <a:srgbClr val="3361F5"/>
    <a:srgbClr val="2B2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5781" autoAdjust="0"/>
  </p:normalViewPr>
  <p:slideViewPr>
    <p:cSldViewPr>
      <p:cViewPr varScale="1">
        <p:scale>
          <a:sx n="56" d="100"/>
          <a:sy n="56" d="100"/>
        </p:scale>
        <p:origin x="1580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B3B56-1A02-4F8C-A43A-D321912E5011}" type="datetimeFigureOut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EBCED5-5524-4DAF-B725-1BEB19B244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9910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7BA73-D939-41C2-A568-08DE742A294D}" type="datetimeFigureOut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A4472-4E9D-43D0-B212-61C9C00326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782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A4472-4E9D-43D0-B212-61C9C00326A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923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93C04-570F-CEBD-B39C-6F726903A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A69297E-B8B6-B915-BCE2-B625816DD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A554B1B-D6EA-7298-14E8-89A3EDE63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3C457A-445F-467F-9226-0B3D73F3AF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A4472-4E9D-43D0-B212-61C9C00326A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720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A4472-4E9D-43D0-B212-61C9C00326A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525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3C57-091A-C63D-6083-604C2EA7C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1CCD99-387B-FB38-5EE3-BDD388FBB4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37495BF-8B31-290C-7AE5-364337B54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01ACC9-6490-07AB-1535-F3649C62C0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A4472-4E9D-43D0-B212-61C9C00326A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808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A4472-4E9D-43D0-B212-61C9C00326A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342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A4472-4E9D-43D0-B212-61C9C00326A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021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AE230-BC98-C95D-71E2-4771C4DB3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898877-F0FA-DD35-7BD5-C938975EAD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304B795-734C-F9AE-CA58-667A6DC49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665DD5-5DE8-204A-1337-A0CCC4637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A4472-4E9D-43D0-B212-61C9C00326A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072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A4472-4E9D-43D0-B212-61C9C00326A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112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Plank windows </a:t>
            </a:r>
            <a:r>
              <a:rPr lang="zh-CN" altLang="en-US" dirty="0"/>
              <a:t>和 </a:t>
            </a:r>
            <a:r>
              <a:rPr lang="en-US" altLang="zh-CN" dirty="0" err="1"/>
              <a:t>fmin</a:t>
            </a:r>
            <a:r>
              <a:rPr lang="zh-CN" altLang="en-US" dirty="0"/>
              <a:t>的选取是为了尽量降低傅里叶变换带来的频谱泄露和</a:t>
            </a:r>
            <a:r>
              <a:rPr lang="en-US" altLang="zh-CN" dirty="0"/>
              <a:t>Gibbs</a:t>
            </a:r>
            <a:r>
              <a:rPr lang="zh-CN" altLang="en-US" dirty="0"/>
              <a:t>效应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Gibbs oscillations arise when one Fourier transforms a non-smooth time series, where</a:t>
            </a:r>
          </a:p>
          <a:p>
            <a:r>
              <a:rPr lang="en-US" altLang="zh-CN" dirty="0"/>
              <a:t>discontinuous features in the time series (or its derivative) are spread out across a substantial</a:t>
            </a:r>
          </a:p>
          <a:p>
            <a:r>
              <a:rPr lang="en-US" altLang="zh-CN" dirty="0"/>
              <a:t>frequency range in the Fourier transform.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A4472-4E9D-43D0-B212-61C9C00326A5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A4472-4E9D-43D0-B212-61C9C00326A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265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A4472-4E9D-43D0-B212-61C9C00326A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753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A4472-4E9D-43D0-B212-61C9C00326A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5374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A4472-4E9D-43D0-B212-61C9C00326A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980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12F65-8544-EF80-812F-9E41A3847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103DD1-FB04-6990-20EB-7C2811F61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8F78F3C-9E79-168A-7FD2-A5CAFE527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56DD15-774D-B926-CFCC-E156B14740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A4472-4E9D-43D0-B212-61C9C00326A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080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B870E-CBFF-6C56-FEE4-B2AC3AFF1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6666665-B27C-AEDD-9D10-862AB2FD7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504244-C6F0-B217-8D1A-86B1840BC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06F5A9-37DD-22B8-6F8A-73CD218BA0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A4472-4E9D-43D0-B212-61C9C00326A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499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A4472-4E9D-43D0-B212-61C9C00326A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220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98F11-1D42-665D-62DC-01674B530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3B9E12A-5848-46F2-FFD8-427356E2D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876E9E-DA3A-6EC7-0E46-44C451346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28B322-529E-812A-9CF5-FDC90C9463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A4472-4E9D-43D0-B212-61C9C00326A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30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124DE-0C3F-7B80-C6EE-2FBE0EFDC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8B4ABEA-3185-71D8-D5DF-BD5836A1AE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C31F5AA-4283-7DF6-42A3-EF849D794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93F686-FF08-37AB-3493-9C7A8C3E9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A4472-4E9D-43D0-B212-61C9C00326A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890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683D9-2591-2DD8-3A1D-4DFCE659D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6619280-C5A0-9C00-1F4F-582622257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B241798-3B43-E188-FF2E-60C68F2C7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596212-BAF1-20F6-5343-4A156804F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A4472-4E9D-43D0-B212-61C9C00326A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227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A4472-4E9D-43D0-B212-61C9C00326A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321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19" y="2166365"/>
            <a:ext cx="8603674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70315"/>
            <a:ext cx="6858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1A31-F663-464E-82E3-A429383B3A26}" type="datetime1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数据对宇宙学模型的限制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6E639-897F-4C58-80E9-883DBFB95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900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EE08B-7684-409A-BD20-0829EA34BBB4}" type="datetime1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数据对宇宙学模型的限制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6E639-897F-4C58-80E9-883DBFB95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752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764484" y="0"/>
            <a:ext cx="2057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468" y="609600"/>
            <a:ext cx="1801785" cy="5638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609600"/>
            <a:ext cx="5979968" cy="5638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22855"/>
            <a:ext cx="2057397" cy="365125"/>
          </a:xfrm>
        </p:spPr>
        <p:txBody>
          <a:bodyPr/>
          <a:lstStyle/>
          <a:p>
            <a:fld id="{20B6254C-BBBB-4127-95D0-B58519652F8C}" type="datetime1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2102" y="6422855"/>
            <a:ext cx="3209752" cy="365125"/>
          </a:xfrm>
        </p:spPr>
        <p:txBody>
          <a:bodyPr/>
          <a:lstStyle/>
          <a:p>
            <a:r>
              <a:rPr lang="zh-CN" altLang="en-US"/>
              <a:t>数据对宇宙学模型的限制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4787" y="6422855"/>
            <a:ext cx="659819" cy="365125"/>
          </a:xfrm>
        </p:spPr>
        <p:txBody>
          <a:bodyPr/>
          <a:lstStyle/>
          <a:p>
            <a:fld id="{2BF6E639-897F-4C58-80E9-883DBFB95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91171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1869E-94E0-4703-867F-75DFD7D1A8AE}" type="datetime1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数据对宇宙学模型的限制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6E639-897F-4C58-80E9-883DBFB95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060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93" y="2208879"/>
            <a:ext cx="78867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893" y="3984400"/>
            <a:ext cx="78867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EE0A8E5-F6D0-4B35-8D90-0EC55C4BAB48}" type="datetime1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数据对宇宙学模型的限制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BF6E639-897F-4C58-80E9-883DBFB95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212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7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CCF54-73F9-4A79-B426-2CC98C1528A8}" type="datetime1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数据对宇宙学模型的限制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6E639-897F-4C58-80E9-883DBFB95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171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656566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428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428" y="2656564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AF451-047E-44FF-AE3A-B05461177FE0}" type="datetime1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数据对宇宙学模型的限制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6E639-897F-4C58-80E9-883DBFB95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346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9485-3A3F-4B06-8B67-4545F04013B9}" type="datetime1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数据对宇宙学模型的限制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6E639-897F-4C58-80E9-883DBFB95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611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452F2-1FFF-455B-8CB1-B2DF270A1276}" type="datetime1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数据对宇宙学模型的限制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6E639-897F-4C58-80E9-883DBFB95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32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48840"/>
            <a:ext cx="4572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92568" y="2147487"/>
            <a:ext cx="256032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173F-4895-4006-9A5E-26F71A61BC23}" type="datetime1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数据对宇宙学模型的限制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6E639-897F-4C58-80E9-883DBFB95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59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0" y="2211494"/>
            <a:ext cx="475488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5351" y="2150621"/>
            <a:ext cx="256032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58013-FF75-43B6-8BBF-90B2B6F18D99}" type="datetime1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数据对宇宙学模型的限制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6E639-897F-4C58-80E9-883DBFB95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24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2" y="176109"/>
            <a:ext cx="9141714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019" y="2011680"/>
            <a:ext cx="77724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557" y="6422855"/>
            <a:ext cx="2595043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20B6254C-BBBB-4127-95D0-B58519652F8C}" type="datetime1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1000" y="6422855"/>
            <a:ext cx="4060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数据对宇宙学模型的限制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5139" y="6422855"/>
            <a:ext cx="709698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2BF6E639-897F-4C58-80E9-883DBFB95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0176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5"/>
          <p:cNvSpPr txBox="1"/>
          <p:nvPr/>
        </p:nvSpPr>
        <p:spPr>
          <a:xfrm>
            <a:off x="4254345" y="4156078"/>
            <a:ext cx="487680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Adobe 楷体 Std R" pitchFamily="18" charset="-122"/>
                <a:ea typeface="Adobe 楷体 Std R" pitchFamily="18" charset="-122"/>
              </a:rPr>
              <a:t>王尊</a:t>
            </a:r>
            <a:endParaRPr lang="en-US" altLang="zh-CN" sz="2400" dirty="0">
              <a:solidFill>
                <a:schemeClr val="tx1"/>
              </a:solidFill>
              <a:latin typeface="Adobe 楷体 Std R" pitchFamily="18" charset="-122"/>
              <a:ea typeface="Adobe 楷体 Std R" pitchFamily="18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5840" y="1536549"/>
            <a:ext cx="9163472" cy="2108259"/>
            <a:chOff x="-19472" y="2036148"/>
            <a:chExt cx="9163472" cy="2108259"/>
          </a:xfrm>
        </p:grpSpPr>
        <p:cxnSp>
          <p:nvCxnSpPr>
            <p:cNvPr id="8" name="直接连接符 7" hidden="1"/>
            <p:cNvCxnSpPr/>
            <p:nvPr/>
          </p:nvCxnSpPr>
          <p:spPr>
            <a:xfrm flipV="1">
              <a:off x="-9128" y="2996953"/>
              <a:ext cx="9153128" cy="147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 hidden="1"/>
            <p:cNvCxnSpPr/>
            <p:nvPr/>
          </p:nvCxnSpPr>
          <p:spPr>
            <a:xfrm>
              <a:off x="-19472" y="4129661"/>
              <a:ext cx="9144000" cy="14746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268560" y="2036148"/>
              <a:ext cx="84465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引力波探测与波形模板</a:t>
              </a:r>
            </a:p>
          </p:txBody>
        </p:sp>
      </p:grpSp>
      <p:sp>
        <p:nvSpPr>
          <p:cNvPr id="32" name="日期占位符 18"/>
          <p:cNvSpPr txBox="1">
            <a:spLocks/>
          </p:cNvSpPr>
          <p:nvPr/>
        </p:nvSpPr>
        <p:spPr>
          <a:xfrm>
            <a:off x="0" y="6669360"/>
            <a:ext cx="3124199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7C923E4-6549-491F-AF84-FE4D739B6A7A}" type="datetime1">
              <a:rPr lang="zh-CN" alt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2024/11/5</a:t>
            </a:fld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灯片编号占位符 22"/>
          <p:cNvSpPr txBox="1">
            <a:spLocks/>
          </p:cNvSpPr>
          <p:nvPr/>
        </p:nvSpPr>
        <p:spPr>
          <a:xfrm>
            <a:off x="6019799" y="6669360"/>
            <a:ext cx="3124201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页脚占位符 20">
            <a:extLst>
              <a:ext uri="{FF2B5EF4-FFF2-40B4-BE49-F238E27FC236}">
                <a16:creationId xmlns:a16="http://schemas.microsoft.com/office/drawing/2014/main" id="{7E57765D-41F1-3770-C2ED-3679B4A53A58}"/>
              </a:ext>
            </a:extLst>
          </p:cNvPr>
          <p:cNvSpPr txBox="1">
            <a:spLocks/>
          </p:cNvSpPr>
          <p:nvPr/>
        </p:nvSpPr>
        <p:spPr>
          <a:xfrm>
            <a:off x="2085441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引力波探测与波形模板</a:t>
            </a:r>
          </a:p>
        </p:txBody>
      </p:sp>
    </p:spTree>
    <p:extLst>
      <p:ext uri="{BB962C8B-B14F-4D97-AF65-F5344CB8AC3E}">
        <p14:creationId xmlns:p14="http://schemas.microsoft.com/office/powerpoint/2010/main" val="1397933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6DA17-631E-70AA-5FEC-FFB1DA159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6400F8F-DC27-9694-0A0B-5A4F4DD7DF32}"/>
              </a:ext>
            </a:extLst>
          </p:cNvPr>
          <p:cNvCxnSpPr/>
          <p:nvPr/>
        </p:nvCxnSpPr>
        <p:spPr>
          <a:xfrm>
            <a:off x="328094" y="908720"/>
            <a:ext cx="8280920" cy="0"/>
          </a:xfrm>
          <a:prstGeom prst="line">
            <a:avLst/>
          </a:prstGeom>
          <a:ln w="12700">
            <a:solidFill>
              <a:srgbClr val="B4CBE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页脚占位符 20">
            <a:extLst>
              <a:ext uri="{FF2B5EF4-FFF2-40B4-BE49-F238E27FC236}">
                <a16:creationId xmlns:a16="http://schemas.microsoft.com/office/drawing/2014/main" id="{C387D042-6D5E-1FA2-80D0-ED27F874734B}"/>
              </a:ext>
            </a:extLst>
          </p:cNvPr>
          <p:cNvSpPr txBox="1">
            <a:spLocks/>
          </p:cNvSpPr>
          <p:nvPr/>
        </p:nvSpPr>
        <p:spPr>
          <a:xfrm>
            <a:off x="3124199" y="6669360"/>
            <a:ext cx="2895600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chemeClr val="tx1"/>
                </a:solidFill>
              </a:rPr>
              <a:t>数据对宇宙学模型的限制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DF4E18-D635-58BB-6F26-990C54C785D7}"/>
              </a:ext>
            </a:extLst>
          </p:cNvPr>
          <p:cNvSpPr txBox="1"/>
          <p:nvPr/>
        </p:nvSpPr>
        <p:spPr>
          <a:xfrm>
            <a:off x="1475656" y="247869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引力波探测与波源</a:t>
            </a:r>
          </a:p>
        </p:txBody>
      </p:sp>
      <p:sp>
        <p:nvSpPr>
          <p:cNvPr id="22" name="日期占位符 18">
            <a:extLst>
              <a:ext uri="{FF2B5EF4-FFF2-40B4-BE49-F238E27FC236}">
                <a16:creationId xmlns:a16="http://schemas.microsoft.com/office/drawing/2014/main" id="{883EFA8D-EFEF-A175-9461-28CA2CD619DA}"/>
              </a:ext>
            </a:extLst>
          </p:cNvPr>
          <p:cNvSpPr txBox="1">
            <a:spLocks/>
          </p:cNvSpPr>
          <p:nvPr/>
        </p:nvSpPr>
        <p:spPr>
          <a:xfrm>
            <a:off x="0" y="6669360"/>
            <a:ext cx="3124199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7C923E4-6549-491F-AF84-FE4D739B6A7A}" type="datetime1">
              <a:rPr lang="zh-CN" alt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2024/11/5</a:t>
            </a:fld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5EE7D1EF-E7E0-B85F-65F8-E4FC0A92C4BB}"/>
              </a:ext>
            </a:extLst>
          </p:cNvPr>
          <p:cNvSpPr txBox="1">
            <a:spLocks/>
          </p:cNvSpPr>
          <p:nvPr/>
        </p:nvSpPr>
        <p:spPr>
          <a:xfrm>
            <a:off x="6019799" y="6669360"/>
            <a:ext cx="3124201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页脚占位符 20">
            <a:extLst>
              <a:ext uri="{FF2B5EF4-FFF2-40B4-BE49-F238E27FC236}">
                <a16:creationId xmlns:a16="http://schemas.microsoft.com/office/drawing/2014/main" id="{12F9427E-11C2-4AD6-36D0-BCB47E4D122C}"/>
              </a:ext>
            </a:extLst>
          </p:cNvPr>
          <p:cNvSpPr txBox="1">
            <a:spLocks/>
          </p:cNvSpPr>
          <p:nvPr/>
        </p:nvSpPr>
        <p:spPr>
          <a:xfrm>
            <a:off x="2195736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Gravitational </a:t>
            </a:r>
            <a:r>
              <a:rPr lang="en-US" altLang="zh-CN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  <a:r>
              <a:rPr lang="en-US" altLang="zh-C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aves and Waveform Models 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CCE427-5B57-A38F-7DD6-11CBB2BDDB96}"/>
              </a:ext>
            </a:extLst>
          </p:cNvPr>
          <p:cNvSpPr txBox="1"/>
          <p:nvPr/>
        </p:nvSpPr>
        <p:spPr>
          <a:xfrm>
            <a:off x="688134" y="956621"/>
            <a:ext cx="75608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对于探测</a:t>
            </a:r>
            <a:r>
              <a:rPr lang="zh-CN" altLang="en-US" dirty="0">
                <a:solidFill>
                  <a:srgbClr val="FF0000"/>
                </a:solidFill>
              </a:rPr>
              <a:t>双星并合</a:t>
            </a:r>
            <a:r>
              <a:rPr lang="zh-CN" altLang="en-US" dirty="0"/>
              <a:t>产生的低频和高频引力波，我们通常用到的方法是</a:t>
            </a:r>
            <a:r>
              <a:rPr lang="zh-CN" altLang="en-US" dirty="0">
                <a:solidFill>
                  <a:schemeClr val="accent2"/>
                </a:solidFill>
              </a:rPr>
              <a:t>匹配滤波法</a:t>
            </a:r>
            <a:r>
              <a:rPr lang="zh-CN" altLang="en-US" dirty="0"/>
              <a:t>。粗略地说，匹配滤波就是把</a:t>
            </a:r>
            <a:r>
              <a:rPr lang="zh-CN" altLang="en-US" dirty="0">
                <a:solidFill>
                  <a:schemeClr val="accent2"/>
                </a:solidFill>
              </a:rPr>
              <a:t>包含信号和噪声的实验数据</a:t>
            </a:r>
            <a:r>
              <a:rPr lang="zh-CN" altLang="en-US" dirty="0"/>
              <a:t>同</a:t>
            </a:r>
            <a:r>
              <a:rPr lang="zh-CN" altLang="en-US" dirty="0">
                <a:solidFill>
                  <a:srgbClr val="FF0000"/>
                </a:solidFill>
              </a:rPr>
              <a:t>模板库</a:t>
            </a:r>
            <a:r>
              <a:rPr lang="zh-CN" altLang="en-US" dirty="0"/>
              <a:t>中的</a:t>
            </a:r>
            <a:r>
              <a:rPr lang="zh-CN" altLang="en-US" dirty="0">
                <a:solidFill>
                  <a:schemeClr val="accent2"/>
                </a:solidFill>
              </a:rPr>
              <a:t>模板</a:t>
            </a:r>
            <a:r>
              <a:rPr lang="zh-CN" altLang="en-US" dirty="0"/>
              <a:t>做卷积，如果卷积达到一定的值，则说明数据中有引力波信号。</a:t>
            </a:r>
            <a:endParaRPr lang="en-US" altLang="zh-CN" dirty="0"/>
          </a:p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引力波模板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是理论计算中预测引力波信号的重要工具，它可以帮助我们更准确地分析和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识别实际观测到的引力波信号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以及之后的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参数估计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E3552D-C8B1-2CDC-B201-670CEEE4C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34" y="2915077"/>
            <a:ext cx="5004048" cy="3291571"/>
          </a:xfrm>
          <a:prstGeom prst="rect">
            <a:avLst/>
          </a:prstGeom>
        </p:spPr>
      </p:pic>
      <p:sp>
        <p:nvSpPr>
          <p:cNvPr id="9" name="页脚占位符 20">
            <a:extLst>
              <a:ext uri="{FF2B5EF4-FFF2-40B4-BE49-F238E27FC236}">
                <a16:creationId xmlns:a16="http://schemas.microsoft.com/office/drawing/2014/main" id="{774DE223-2404-7BF7-80FD-F591E781263B}"/>
              </a:ext>
            </a:extLst>
          </p:cNvPr>
          <p:cNvSpPr txBox="1">
            <a:spLocks/>
          </p:cNvSpPr>
          <p:nvPr/>
        </p:nvSpPr>
        <p:spPr>
          <a:xfrm>
            <a:off x="2085441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引力波探测与波形模板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D45555-8077-6A04-F330-97DBD2469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457" y="3690602"/>
            <a:ext cx="3404793" cy="175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97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460F7AA-1A46-9212-9701-8B2E766E9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423" y="1447126"/>
            <a:ext cx="3384376" cy="749398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328094" y="908720"/>
            <a:ext cx="8280920" cy="0"/>
          </a:xfrm>
          <a:prstGeom prst="line">
            <a:avLst/>
          </a:prstGeom>
          <a:ln w="12700">
            <a:solidFill>
              <a:srgbClr val="B4CBE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页脚占位符 20"/>
          <p:cNvSpPr txBox="1">
            <a:spLocks/>
          </p:cNvSpPr>
          <p:nvPr/>
        </p:nvSpPr>
        <p:spPr>
          <a:xfrm>
            <a:off x="3124199" y="6669360"/>
            <a:ext cx="2895600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chemeClr val="tx1"/>
                </a:solidFill>
              </a:rPr>
              <a:t>数据对宇宙学模型的限制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75656" y="247869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引力波波形模板</a:t>
            </a:r>
          </a:p>
        </p:txBody>
      </p:sp>
      <p:sp>
        <p:nvSpPr>
          <p:cNvPr id="22" name="日期占位符 18"/>
          <p:cNvSpPr txBox="1">
            <a:spLocks/>
          </p:cNvSpPr>
          <p:nvPr/>
        </p:nvSpPr>
        <p:spPr>
          <a:xfrm>
            <a:off x="0" y="6669360"/>
            <a:ext cx="3124199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7C923E4-6549-491F-AF84-FE4D739B6A7A}" type="datetime1">
              <a:rPr lang="zh-CN" alt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2024/11/5</a:t>
            </a:fld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灯片编号占位符 22"/>
          <p:cNvSpPr txBox="1">
            <a:spLocks/>
          </p:cNvSpPr>
          <p:nvPr/>
        </p:nvSpPr>
        <p:spPr>
          <a:xfrm>
            <a:off x="6019799" y="6669360"/>
            <a:ext cx="3124201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页脚占位符 20">
            <a:extLst>
              <a:ext uri="{FF2B5EF4-FFF2-40B4-BE49-F238E27FC236}">
                <a16:creationId xmlns:a16="http://schemas.microsoft.com/office/drawing/2014/main" id="{9EBF9F55-3D28-5DBF-AE05-2580293C56C0}"/>
              </a:ext>
            </a:extLst>
          </p:cNvPr>
          <p:cNvSpPr txBox="1">
            <a:spLocks/>
          </p:cNvSpPr>
          <p:nvPr/>
        </p:nvSpPr>
        <p:spPr>
          <a:xfrm>
            <a:off x="2195736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Gravitational </a:t>
            </a:r>
            <a:r>
              <a:rPr lang="en-US" altLang="zh-CN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  <a:r>
              <a:rPr lang="en-US" altLang="zh-C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aves and Waveform Models 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9B6B53-1081-1E7E-1053-285B24935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924944"/>
            <a:ext cx="6955695" cy="31961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D5CD22E-D7BC-A21C-3165-DEE00193FE84}"/>
              </a:ext>
            </a:extLst>
          </p:cNvPr>
          <p:cNvSpPr txBox="1"/>
          <p:nvPr/>
        </p:nvSpPr>
        <p:spPr>
          <a:xfrm>
            <a:off x="899592" y="1124744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在引力波建模时，我们通常选择源坐标系，将引力波进行球谐函数分解为：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8E3B97D-1FD2-D6AC-363C-ECB094801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087" y="2266826"/>
            <a:ext cx="8316416" cy="339870"/>
          </a:xfrm>
          <a:prstGeom prst="rect">
            <a:avLst/>
          </a:prstGeom>
        </p:spPr>
      </p:pic>
      <p:sp>
        <p:nvSpPr>
          <p:cNvPr id="16" name="页脚占位符 20">
            <a:extLst>
              <a:ext uri="{FF2B5EF4-FFF2-40B4-BE49-F238E27FC236}">
                <a16:creationId xmlns:a16="http://schemas.microsoft.com/office/drawing/2014/main" id="{7D717E9D-4620-9E4E-5214-A92535FB1CA7}"/>
              </a:ext>
            </a:extLst>
          </p:cNvPr>
          <p:cNvSpPr txBox="1">
            <a:spLocks/>
          </p:cNvSpPr>
          <p:nvPr/>
        </p:nvSpPr>
        <p:spPr>
          <a:xfrm>
            <a:off x="2085441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引力波探测与波形模板</a:t>
            </a:r>
          </a:p>
        </p:txBody>
      </p:sp>
    </p:spTree>
    <p:extLst>
      <p:ext uri="{BB962C8B-B14F-4D97-AF65-F5344CB8AC3E}">
        <p14:creationId xmlns:p14="http://schemas.microsoft.com/office/powerpoint/2010/main" val="2310440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D7FE4-FDF4-38AB-35B8-2E6624953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A6BA7B7-FE06-F517-6680-3A9C1573DB9E}"/>
              </a:ext>
            </a:extLst>
          </p:cNvPr>
          <p:cNvCxnSpPr/>
          <p:nvPr/>
        </p:nvCxnSpPr>
        <p:spPr>
          <a:xfrm>
            <a:off x="328094" y="908720"/>
            <a:ext cx="8280920" cy="0"/>
          </a:xfrm>
          <a:prstGeom prst="line">
            <a:avLst/>
          </a:prstGeom>
          <a:ln w="12700">
            <a:solidFill>
              <a:srgbClr val="B4CBE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页脚占位符 20">
            <a:extLst>
              <a:ext uri="{FF2B5EF4-FFF2-40B4-BE49-F238E27FC236}">
                <a16:creationId xmlns:a16="http://schemas.microsoft.com/office/drawing/2014/main" id="{26FBD1C8-8FB9-5F15-F6FC-DC15226B9410}"/>
              </a:ext>
            </a:extLst>
          </p:cNvPr>
          <p:cNvSpPr txBox="1">
            <a:spLocks/>
          </p:cNvSpPr>
          <p:nvPr/>
        </p:nvSpPr>
        <p:spPr>
          <a:xfrm>
            <a:off x="3124199" y="6669360"/>
            <a:ext cx="2895600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chemeClr val="tx1"/>
                </a:solidFill>
              </a:rPr>
              <a:t>数据对宇宙学模型的限制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5B9BCA-8F18-5B47-305A-057901BF3579}"/>
              </a:ext>
            </a:extLst>
          </p:cNvPr>
          <p:cNvSpPr txBox="1"/>
          <p:nvPr/>
        </p:nvSpPr>
        <p:spPr>
          <a:xfrm>
            <a:off x="1475656" y="247869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引力波波形模板</a:t>
            </a:r>
          </a:p>
        </p:txBody>
      </p:sp>
      <p:sp>
        <p:nvSpPr>
          <p:cNvPr id="22" name="日期占位符 18">
            <a:extLst>
              <a:ext uri="{FF2B5EF4-FFF2-40B4-BE49-F238E27FC236}">
                <a16:creationId xmlns:a16="http://schemas.microsoft.com/office/drawing/2014/main" id="{DD08BFD2-3219-5458-2AB1-A51419C42D97}"/>
              </a:ext>
            </a:extLst>
          </p:cNvPr>
          <p:cNvSpPr txBox="1">
            <a:spLocks/>
          </p:cNvSpPr>
          <p:nvPr/>
        </p:nvSpPr>
        <p:spPr>
          <a:xfrm>
            <a:off x="0" y="6669360"/>
            <a:ext cx="3124199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7C923E4-6549-491F-AF84-FE4D739B6A7A}" type="datetime1">
              <a:rPr lang="zh-CN" alt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2024/11/5</a:t>
            </a:fld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F1D65BD7-31EC-C5EC-2F33-AE0C3DA7E653}"/>
              </a:ext>
            </a:extLst>
          </p:cNvPr>
          <p:cNvSpPr txBox="1">
            <a:spLocks/>
          </p:cNvSpPr>
          <p:nvPr/>
        </p:nvSpPr>
        <p:spPr>
          <a:xfrm>
            <a:off x="6019799" y="6669360"/>
            <a:ext cx="3124201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页脚占位符 20">
            <a:extLst>
              <a:ext uri="{FF2B5EF4-FFF2-40B4-BE49-F238E27FC236}">
                <a16:creationId xmlns:a16="http://schemas.microsoft.com/office/drawing/2014/main" id="{1FC94D06-A0DE-0082-854A-225CDE8762CE}"/>
              </a:ext>
            </a:extLst>
          </p:cNvPr>
          <p:cNvSpPr txBox="1">
            <a:spLocks/>
          </p:cNvSpPr>
          <p:nvPr/>
        </p:nvSpPr>
        <p:spPr>
          <a:xfrm>
            <a:off x="2195736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Gravitational </a:t>
            </a:r>
            <a:r>
              <a:rPr lang="en-US" altLang="zh-CN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  <a:r>
              <a:rPr lang="en-US" altLang="zh-C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aves and Waveform Models 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093318-9FD5-93A1-C8C7-1BDB8B2D420E}"/>
              </a:ext>
            </a:extLst>
          </p:cNvPr>
          <p:cNvSpPr txBox="1"/>
          <p:nvPr/>
        </p:nvSpPr>
        <p:spPr>
          <a:xfrm>
            <a:off x="827584" y="1340768"/>
            <a:ext cx="81369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数值相对论波形（</a:t>
            </a:r>
            <a:r>
              <a:rPr lang="en-US" altLang="zh-CN" dirty="0"/>
              <a:t>NR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后牛顿近似波形（</a:t>
            </a:r>
            <a:r>
              <a:rPr lang="en-US" altLang="zh-CN" dirty="0"/>
              <a:t>PN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黑洞微扰理论（</a:t>
            </a:r>
            <a:r>
              <a:rPr lang="en-US" altLang="zh-CN" dirty="0"/>
              <a:t>BHP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IMR</a:t>
            </a:r>
            <a:r>
              <a:rPr lang="zh-CN" altLang="en-US" dirty="0"/>
              <a:t>波形（</a:t>
            </a:r>
            <a:r>
              <a:rPr lang="en-US" altLang="zh-CN" dirty="0"/>
              <a:t>Full </a:t>
            </a:r>
            <a:r>
              <a:rPr lang="en-US" altLang="zh-CN" dirty="0" err="1"/>
              <a:t>Inspiral</a:t>
            </a:r>
            <a:r>
              <a:rPr lang="en-US" altLang="zh-CN" dirty="0"/>
              <a:t>-Merger-Ringdown Waveform Models</a:t>
            </a:r>
            <a:r>
              <a:rPr lang="zh-CN" altLang="en-US" dirty="0"/>
              <a:t>）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有效单体</a:t>
            </a:r>
            <a:r>
              <a:rPr lang="en-US" altLang="zh-CN" dirty="0"/>
              <a:t> (EOB) </a:t>
            </a:r>
            <a:r>
              <a:rPr lang="zh-CN" altLang="en-US" dirty="0"/>
              <a:t>波形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Phenomenological (</a:t>
            </a:r>
            <a:r>
              <a:rPr lang="en-US" altLang="zh-CN" dirty="0" err="1"/>
              <a:t>IMRPhenom</a:t>
            </a:r>
            <a:r>
              <a:rPr lang="en-US" altLang="zh-CN" dirty="0"/>
              <a:t>) </a:t>
            </a:r>
            <a:r>
              <a:rPr lang="zh-CN" altLang="en-US" dirty="0"/>
              <a:t>波形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811EF0-0663-4ED3-2036-51929B3EE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06" y="3284132"/>
            <a:ext cx="6955695" cy="3196190"/>
          </a:xfrm>
          <a:prstGeom prst="rect">
            <a:avLst/>
          </a:prstGeom>
        </p:spPr>
      </p:pic>
      <p:sp>
        <p:nvSpPr>
          <p:cNvPr id="7" name="页脚占位符 20">
            <a:extLst>
              <a:ext uri="{FF2B5EF4-FFF2-40B4-BE49-F238E27FC236}">
                <a16:creationId xmlns:a16="http://schemas.microsoft.com/office/drawing/2014/main" id="{0CDFBAC7-7C25-2238-7F9C-56622B50A402}"/>
              </a:ext>
            </a:extLst>
          </p:cNvPr>
          <p:cNvSpPr txBox="1">
            <a:spLocks/>
          </p:cNvSpPr>
          <p:nvPr/>
        </p:nvSpPr>
        <p:spPr>
          <a:xfrm>
            <a:off x="2085441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引力波探测与波形模板</a:t>
            </a:r>
          </a:p>
        </p:txBody>
      </p:sp>
    </p:spTree>
    <p:extLst>
      <p:ext uri="{BB962C8B-B14F-4D97-AF65-F5344CB8AC3E}">
        <p14:creationId xmlns:p14="http://schemas.microsoft.com/office/powerpoint/2010/main" val="3327090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328094" y="908720"/>
            <a:ext cx="8280920" cy="0"/>
          </a:xfrm>
          <a:prstGeom prst="line">
            <a:avLst/>
          </a:prstGeom>
          <a:ln w="12700">
            <a:solidFill>
              <a:srgbClr val="B4CBE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页脚占位符 20"/>
          <p:cNvSpPr txBox="1">
            <a:spLocks/>
          </p:cNvSpPr>
          <p:nvPr/>
        </p:nvSpPr>
        <p:spPr>
          <a:xfrm>
            <a:off x="3124199" y="6669360"/>
            <a:ext cx="2895600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chemeClr val="tx1"/>
                </a:solidFill>
              </a:rPr>
              <a:t>数据对宇宙学模型的限制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75656" y="247869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引力波波形模板</a:t>
            </a:r>
          </a:p>
        </p:txBody>
      </p:sp>
      <p:sp>
        <p:nvSpPr>
          <p:cNvPr id="22" name="日期占位符 18"/>
          <p:cNvSpPr txBox="1">
            <a:spLocks/>
          </p:cNvSpPr>
          <p:nvPr/>
        </p:nvSpPr>
        <p:spPr>
          <a:xfrm>
            <a:off x="0" y="6669360"/>
            <a:ext cx="3124199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7C923E4-6549-491F-AF84-FE4D739B6A7A}" type="datetime1">
              <a:rPr lang="zh-CN" alt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2024/11/5</a:t>
            </a:fld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灯片编号占位符 22"/>
          <p:cNvSpPr txBox="1">
            <a:spLocks/>
          </p:cNvSpPr>
          <p:nvPr/>
        </p:nvSpPr>
        <p:spPr>
          <a:xfrm>
            <a:off x="6019799" y="6669360"/>
            <a:ext cx="3124201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页脚占位符 20">
            <a:extLst>
              <a:ext uri="{FF2B5EF4-FFF2-40B4-BE49-F238E27FC236}">
                <a16:creationId xmlns:a16="http://schemas.microsoft.com/office/drawing/2014/main" id="{9EBF9F55-3D28-5DBF-AE05-2580293C56C0}"/>
              </a:ext>
            </a:extLst>
          </p:cNvPr>
          <p:cNvSpPr txBox="1">
            <a:spLocks/>
          </p:cNvSpPr>
          <p:nvPr/>
        </p:nvSpPr>
        <p:spPr>
          <a:xfrm>
            <a:off x="2195736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Gravitational </a:t>
            </a:r>
            <a:r>
              <a:rPr lang="en-US" altLang="zh-CN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  <a:r>
              <a:rPr lang="en-US" altLang="zh-C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aves and Waveform Models 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74F595-AB76-0E3F-8DC2-7D3F300BCCEE}"/>
              </a:ext>
            </a:extLst>
          </p:cNvPr>
          <p:cNvSpPr txBox="1"/>
          <p:nvPr/>
        </p:nvSpPr>
        <p:spPr>
          <a:xfrm>
            <a:off x="360411" y="1752161"/>
            <a:ext cx="83880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/>
              <a:t>数值相对论波形：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利用数值相对论方法，通过求解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爱因斯坦场方程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得到的引力波信号模型。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SXS(2019)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RIT(1881)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NINJA(63)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NRAR(25)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，共约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5700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优点：精确、参数多、参数空间大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缺点：</a:t>
            </a:r>
            <a:r>
              <a:rPr lang="zh-CN" altLang="en-US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计算成本高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、数量少、波形长度短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/>
              <a:t>后牛顿近似波形：</a:t>
            </a:r>
            <a:r>
              <a:rPr lang="zh-CN" altLang="en-US" dirty="0"/>
              <a:t>对于</a:t>
            </a:r>
            <a:r>
              <a:rPr lang="zh-CN" altLang="en-US" dirty="0">
                <a:solidFill>
                  <a:srgbClr val="FF0000"/>
                </a:solidFill>
              </a:rPr>
              <a:t>弱场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低速</a:t>
            </a:r>
            <a:r>
              <a:rPr lang="zh-CN" altLang="en-US" dirty="0"/>
              <a:t>的情况，我们可以</a:t>
            </a:r>
            <a:r>
              <a:rPr lang="zh-CN" altLang="en-US" dirty="0">
                <a:solidFill>
                  <a:srgbClr val="FF0000"/>
                </a:solidFill>
              </a:rPr>
              <a:t>把某些小量进行展开</a:t>
            </a:r>
            <a:r>
              <a:rPr lang="zh-CN" altLang="en-US" dirty="0"/>
              <a:t>来计算引力波（比如</a:t>
            </a:r>
            <a:r>
              <a:rPr lang="en-US" altLang="zh-CN" dirty="0"/>
              <a:t>v/c</a:t>
            </a:r>
            <a:r>
              <a:rPr lang="zh-CN" altLang="en-US" dirty="0"/>
              <a:t>，其中</a:t>
            </a:r>
            <a:r>
              <a:rPr lang="en-US" altLang="zh-CN" dirty="0"/>
              <a:t>v</a:t>
            </a:r>
            <a:r>
              <a:rPr lang="zh-CN" altLang="en-US" dirty="0"/>
              <a:t>是双星的特征速度）。引力波的主导项是质量四极矩，其他的高阶修正项可以用对小量的展开来计算。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CN" dirty="0" err="1"/>
              <a:t>TaylorT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CN" dirty="0" err="1"/>
              <a:t>TaylorF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/>
              <a:t>黑洞微扰理论</a:t>
            </a:r>
            <a:endParaRPr lang="en-US" altLang="zh-CN" b="1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8E7073-4411-E022-FF06-FC8CF7BB8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450" y="2282039"/>
            <a:ext cx="6444208" cy="3462363"/>
          </a:xfrm>
          <a:prstGeom prst="rect">
            <a:avLst/>
          </a:prstGeom>
        </p:spPr>
      </p:pic>
      <p:sp>
        <p:nvSpPr>
          <p:cNvPr id="5" name="页脚占位符 20">
            <a:extLst>
              <a:ext uri="{FF2B5EF4-FFF2-40B4-BE49-F238E27FC236}">
                <a16:creationId xmlns:a16="http://schemas.microsoft.com/office/drawing/2014/main" id="{7C3FE9CE-C89B-44B9-C5F8-50C32B5B9903}"/>
              </a:ext>
            </a:extLst>
          </p:cNvPr>
          <p:cNvSpPr txBox="1">
            <a:spLocks/>
          </p:cNvSpPr>
          <p:nvPr/>
        </p:nvSpPr>
        <p:spPr>
          <a:xfrm>
            <a:off x="2085441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引力波探测与波形模板</a:t>
            </a:r>
          </a:p>
        </p:txBody>
      </p:sp>
    </p:spTree>
    <p:extLst>
      <p:ext uri="{BB962C8B-B14F-4D97-AF65-F5344CB8AC3E}">
        <p14:creationId xmlns:p14="http://schemas.microsoft.com/office/powerpoint/2010/main" val="196512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328094" y="908720"/>
            <a:ext cx="8280920" cy="0"/>
          </a:xfrm>
          <a:prstGeom prst="line">
            <a:avLst/>
          </a:prstGeom>
          <a:ln w="12700">
            <a:solidFill>
              <a:srgbClr val="B4CBE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页脚占位符 20"/>
          <p:cNvSpPr txBox="1">
            <a:spLocks/>
          </p:cNvSpPr>
          <p:nvPr/>
        </p:nvSpPr>
        <p:spPr>
          <a:xfrm>
            <a:off x="3124199" y="6669360"/>
            <a:ext cx="2895600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chemeClr val="tx1"/>
                </a:solidFill>
              </a:rPr>
              <a:t>数据对宇宙学模型的限制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75656" y="247869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引力波波形模板</a:t>
            </a:r>
          </a:p>
        </p:txBody>
      </p:sp>
      <p:sp>
        <p:nvSpPr>
          <p:cNvPr id="22" name="日期占位符 18"/>
          <p:cNvSpPr txBox="1">
            <a:spLocks/>
          </p:cNvSpPr>
          <p:nvPr/>
        </p:nvSpPr>
        <p:spPr>
          <a:xfrm>
            <a:off x="0" y="6669360"/>
            <a:ext cx="3124199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7C923E4-6549-491F-AF84-FE4D739B6A7A}" type="datetime1">
              <a:rPr lang="zh-CN" alt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2024/11/5</a:t>
            </a:fld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灯片编号占位符 22"/>
          <p:cNvSpPr txBox="1">
            <a:spLocks/>
          </p:cNvSpPr>
          <p:nvPr/>
        </p:nvSpPr>
        <p:spPr>
          <a:xfrm>
            <a:off x="6019799" y="6669360"/>
            <a:ext cx="3124201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页脚占位符 20">
            <a:extLst>
              <a:ext uri="{FF2B5EF4-FFF2-40B4-BE49-F238E27FC236}">
                <a16:creationId xmlns:a16="http://schemas.microsoft.com/office/drawing/2014/main" id="{9EBF9F55-3D28-5DBF-AE05-2580293C56C0}"/>
              </a:ext>
            </a:extLst>
          </p:cNvPr>
          <p:cNvSpPr txBox="1">
            <a:spLocks/>
          </p:cNvSpPr>
          <p:nvPr/>
        </p:nvSpPr>
        <p:spPr>
          <a:xfrm>
            <a:off x="2195736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Gravitational </a:t>
            </a:r>
            <a:r>
              <a:rPr lang="en-US" altLang="zh-CN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  <a:r>
              <a:rPr lang="en-US" altLang="zh-C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aves and Waveform Models 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74F595-AB76-0E3F-8DC2-7D3F300BCCEE}"/>
              </a:ext>
            </a:extLst>
          </p:cNvPr>
          <p:cNvSpPr txBox="1"/>
          <p:nvPr/>
        </p:nvSpPr>
        <p:spPr>
          <a:xfrm>
            <a:off x="328094" y="1700808"/>
            <a:ext cx="86760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/>
              <a:t>有效单体（</a:t>
            </a:r>
            <a:r>
              <a:rPr lang="en-US" altLang="zh-CN" b="1" dirty="0"/>
              <a:t>EOB</a:t>
            </a:r>
            <a:r>
              <a:rPr lang="zh-CN" altLang="en-US" b="1" dirty="0"/>
              <a:t>）方法：在</a:t>
            </a:r>
            <a:r>
              <a:rPr lang="zh-CN" altLang="en-US" b="1" dirty="0">
                <a:solidFill>
                  <a:srgbClr val="FF0000"/>
                </a:solidFill>
              </a:rPr>
              <a:t>时域</a:t>
            </a:r>
            <a:r>
              <a:rPr lang="zh-CN" altLang="en-US" b="1" dirty="0"/>
              <a:t>中演化</a:t>
            </a:r>
            <a:endParaRPr lang="en-US" altLang="zh-CN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S(spin-aligned)</a:t>
            </a:r>
            <a:r>
              <a:rPr lang="zh-CN" altLang="en-US" dirty="0"/>
              <a:t>、</a:t>
            </a:r>
            <a:r>
              <a:rPr lang="en-US" altLang="zh-CN" dirty="0"/>
              <a:t>E(eccentricity)</a:t>
            </a:r>
            <a:r>
              <a:rPr lang="zh-CN" altLang="en-US" dirty="0"/>
              <a:t>、</a:t>
            </a:r>
            <a:r>
              <a:rPr lang="en-US" altLang="zh-CN" dirty="0"/>
              <a:t>P(processing)</a:t>
            </a:r>
            <a:r>
              <a:rPr lang="zh-CN" altLang="en-US" dirty="0"/>
              <a:t>、</a:t>
            </a:r>
            <a:r>
              <a:rPr lang="en-US" altLang="zh-CN" dirty="0"/>
              <a:t>HM(high mode)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EOB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NR Family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SEOBNRv1/v2/v3/v4/v5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SEOBNRE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SEOBNRHM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SEOBNRP</a:t>
            </a:r>
          </a:p>
          <a:p>
            <a:pPr lvl="1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最新：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SEOBNRv5HM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SEOBNRv5PHM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EOB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ResumS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dirty="0"/>
              <a:t>考虑潮汐效应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2AD620B-A1F2-60AF-EA98-8B74FE54AF28}"/>
              </a:ext>
            </a:extLst>
          </p:cNvPr>
          <p:cNvSpPr txBox="1"/>
          <p:nvPr/>
        </p:nvSpPr>
        <p:spPr>
          <a:xfrm>
            <a:off x="381439" y="1050010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IMR</a:t>
            </a:r>
            <a:r>
              <a:rPr lang="zh-CN" altLang="en-US" sz="2400" dirty="0"/>
              <a:t>波形（</a:t>
            </a:r>
            <a:r>
              <a:rPr lang="en-US" altLang="zh-CN" sz="2400" dirty="0"/>
              <a:t>Full </a:t>
            </a:r>
            <a:r>
              <a:rPr lang="en-US" altLang="zh-CN" sz="2400" dirty="0" err="1"/>
              <a:t>Inspiral</a:t>
            </a:r>
            <a:r>
              <a:rPr lang="en-US" altLang="zh-CN" sz="2400" dirty="0"/>
              <a:t>-Merger-Ringdown Waveform Models</a:t>
            </a:r>
            <a:r>
              <a:rPr lang="zh-CN" altLang="en-US" sz="2400" dirty="0"/>
              <a:t>）</a:t>
            </a:r>
            <a:r>
              <a:rPr lang="en-US" altLang="zh-CN" sz="2400" dirty="0"/>
              <a:t>:</a:t>
            </a:r>
            <a:r>
              <a:rPr lang="zh-CN" altLang="en-US" sz="2400" dirty="0"/>
              <a:t>整合</a:t>
            </a:r>
            <a:r>
              <a:rPr lang="zh-CN" altLang="en-US" sz="2400" dirty="0">
                <a:solidFill>
                  <a:srgbClr val="FF0000"/>
                </a:solidFill>
              </a:rPr>
              <a:t>后牛顿近似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FF0000"/>
                </a:solidFill>
              </a:rPr>
              <a:t>数值相对论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FF0000"/>
                </a:solidFill>
              </a:rPr>
              <a:t>黑洞微扰理论</a:t>
            </a:r>
            <a:endParaRPr lang="en-US" altLang="zh-CN" sz="2400" dirty="0">
              <a:solidFill>
                <a:srgbClr val="FF0000"/>
              </a:solidFill>
            </a:endParaRPr>
          </a:p>
          <a:p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66435C-DBF7-A2FE-C711-0FD993728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789040"/>
            <a:ext cx="5213056" cy="25808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4049BC-75F3-64B3-1C28-D318818DB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465" y="932851"/>
            <a:ext cx="4752528" cy="5712377"/>
          </a:xfrm>
          <a:prstGeom prst="rect">
            <a:avLst/>
          </a:prstGeom>
        </p:spPr>
      </p:pic>
      <p:sp>
        <p:nvSpPr>
          <p:cNvPr id="11" name="页脚占位符 20">
            <a:extLst>
              <a:ext uri="{FF2B5EF4-FFF2-40B4-BE49-F238E27FC236}">
                <a16:creationId xmlns:a16="http://schemas.microsoft.com/office/drawing/2014/main" id="{D7157CD2-F1AB-A8EF-8068-C95408F7CCFE}"/>
              </a:ext>
            </a:extLst>
          </p:cNvPr>
          <p:cNvSpPr txBox="1">
            <a:spLocks/>
          </p:cNvSpPr>
          <p:nvPr/>
        </p:nvSpPr>
        <p:spPr>
          <a:xfrm>
            <a:off x="2085441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引力波探测与波形模板</a:t>
            </a:r>
          </a:p>
        </p:txBody>
      </p:sp>
    </p:spTree>
    <p:extLst>
      <p:ext uri="{BB962C8B-B14F-4D97-AF65-F5344CB8AC3E}">
        <p14:creationId xmlns:p14="http://schemas.microsoft.com/office/powerpoint/2010/main" val="43272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56A83-EDEE-9A35-F546-5659FEDAB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1A0AC23-3BDE-F6EF-74CE-9D92A4BB2B34}"/>
              </a:ext>
            </a:extLst>
          </p:cNvPr>
          <p:cNvCxnSpPr/>
          <p:nvPr/>
        </p:nvCxnSpPr>
        <p:spPr>
          <a:xfrm>
            <a:off x="328094" y="908720"/>
            <a:ext cx="8280920" cy="0"/>
          </a:xfrm>
          <a:prstGeom prst="line">
            <a:avLst/>
          </a:prstGeom>
          <a:ln w="12700">
            <a:solidFill>
              <a:srgbClr val="B4CBE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页脚占位符 20">
            <a:extLst>
              <a:ext uri="{FF2B5EF4-FFF2-40B4-BE49-F238E27FC236}">
                <a16:creationId xmlns:a16="http://schemas.microsoft.com/office/drawing/2014/main" id="{9822F811-8783-7C1E-9213-75EF2BD605C7}"/>
              </a:ext>
            </a:extLst>
          </p:cNvPr>
          <p:cNvSpPr txBox="1">
            <a:spLocks/>
          </p:cNvSpPr>
          <p:nvPr/>
        </p:nvSpPr>
        <p:spPr>
          <a:xfrm>
            <a:off x="3124199" y="6669360"/>
            <a:ext cx="2895600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chemeClr val="tx1"/>
                </a:solidFill>
              </a:rPr>
              <a:t>数据对宇宙学模型的限制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82A8C7-F937-8796-0880-349E3536EAC2}"/>
              </a:ext>
            </a:extLst>
          </p:cNvPr>
          <p:cNvSpPr txBox="1"/>
          <p:nvPr/>
        </p:nvSpPr>
        <p:spPr>
          <a:xfrm>
            <a:off x="1475656" y="247869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引力波波形模板</a:t>
            </a:r>
          </a:p>
        </p:txBody>
      </p:sp>
      <p:sp>
        <p:nvSpPr>
          <p:cNvPr id="22" name="日期占位符 18">
            <a:extLst>
              <a:ext uri="{FF2B5EF4-FFF2-40B4-BE49-F238E27FC236}">
                <a16:creationId xmlns:a16="http://schemas.microsoft.com/office/drawing/2014/main" id="{5EB34879-1C00-6DE8-5CB3-0275383F8D20}"/>
              </a:ext>
            </a:extLst>
          </p:cNvPr>
          <p:cNvSpPr txBox="1">
            <a:spLocks/>
          </p:cNvSpPr>
          <p:nvPr/>
        </p:nvSpPr>
        <p:spPr>
          <a:xfrm>
            <a:off x="0" y="6669360"/>
            <a:ext cx="3124199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7C923E4-6549-491F-AF84-FE4D739B6A7A}" type="datetime1">
              <a:rPr lang="zh-CN" alt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2024/11/5</a:t>
            </a:fld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6A4FDA60-6506-4615-61FF-B59AC7F6B18C}"/>
              </a:ext>
            </a:extLst>
          </p:cNvPr>
          <p:cNvSpPr txBox="1">
            <a:spLocks/>
          </p:cNvSpPr>
          <p:nvPr/>
        </p:nvSpPr>
        <p:spPr>
          <a:xfrm>
            <a:off x="6019799" y="6669360"/>
            <a:ext cx="3124201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页脚占位符 20">
            <a:extLst>
              <a:ext uri="{FF2B5EF4-FFF2-40B4-BE49-F238E27FC236}">
                <a16:creationId xmlns:a16="http://schemas.microsoft.com/office/drawing/2014/main" id="{F5E5CA38-BA3C-BA4D-F592-4E4EBB2D6E70}"/>
              </a:ext>
            </a:extLst>
          </p:cNvPr>
          <p:cNvSpPr txBox="1">
            <a:spLocks/>
          </p:cNvSpPr>
          <p:nvPr/>
        </p:nvSpPr>
        <p:spPr>
          <a:xfrm>
            <a:off x="2195736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Gravitational </a:t>
            </a:r>
            <a:r>
              <a:rPr lang="en-US" altLang="zh-CN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  <a:r>
              <a:rPr lang="en-US" altLang="zh-C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aves and Waveform Models 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66A2EE4-575C-C92C-77BD-6EB6CD95D8E3}"/>
              </a:ext>
            </a:extLst>
          </p:cNvPr>
          <p:cNvSpPr txBox="1"/>
          <p:nvPr/>
        </p:nvSpPr>
        <p:spPr>
          <a:xfrm>
            <a:off x="328094" y="1772816"/>
            <a:ext cx="86760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Phenomenological (</a:t>
            </a:r>
            <a:r>
              <a:rPr lang="en-US" altLang="zh-CN" b="1" dirty="0" err="1"/>
              <a:t>IMRPhenom</a:t>
            </a:r>
            <a:r>
              <a:rPr lang="en-US" altLang="zh-CN" b="1" dirty="0"/>
              <a:t>) </a:t>
            </a:r>
            <a:r>
              <a:rPr lang="zh-CN" altLang="en-US" b="1" dirty="0"/>
              <a:t>波形：在</a:t>
            </a:r>
            <a:r>
              <a:rPr lang="zh-CN" altLang="en-US" b="1" dirty="0">
                <a:solidFill>
                  <a:srgbClr val="FF0000"/>
                </a:solidFill>
              </a:rPr>
              <a:t>频域</a:t>
            </a:r>
            <a:r>
              <a:rPr lang="zh-CN" altLang="en-US" b="1" dirty="0"/>
              <a:t>中演化</a:t>
            </a:r>
            <a:endParaRPr lang="en-US" altLang="zh-CN" b="1" dirty="0"/>
          </a:p>
          <a:p>
            <a:pPr lvl="1"/>
            <a:r>
              <a:rPr lang="zh-CN" altLang="en-US" dirty="0"/>
              <a:t>频域唯象波形可被写为</a:t>
            </a:r>
            <a:r>
              <a:rPr lang="en-US" altLang="zh-CN" dirty="0"/>
              <a:t>:</a:t>
            </a:r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E7CA64-C54A-8D6E-B477-51AA98B436D9}"/>
              </a:ext>
            </a:extLst>
          </p:cNvPr>
          <p:cNvSpPr txBox="1"/>
          <p:nvPr/>
        </p:nvSpPr>
        <p:spPr>
          <a:xfrm>
            <a:off x="381439" y="1050010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IMR</a:t>
            </a:r>
            <a:r>
              <a:rPr lang="zh-CN" altLang="en-US" sz="2400" dirty="0"/>
              <a:t>波形（</a:t>
            </a:r>
            <a:r>
              <a:rPr lang="en-US" altLang="zh-CN" sz="2400" dirty="0"/>
              <a:t>Full </a:t>
            </a:r>
            <a:r>
              <a:rPr lang="en-US" altLang="zh-CN" sz="2400" dirty="0" err="1"/>
              <a:t>Inspiral</a:t>
            </a:r>
            <a:r>
              <a:rPr lang="en-US" altLang="zh-CN" sz="2400" dirty="0"/>
              <a:t>-Merger-Ringdown Waveform Models</a:t>
            </a:r>
            <a:r>
              <a:rPr lang="zh-CN" altLang="en-US" sz="2400" dirty="0"/>
              <a:t>）</a:t>
            </a:r>
            <a:r>
              <a:rPr lang="en-US" altLang="zh-CN" sz="2400" dirty="0"/>
              <a:t>:</a:t>
            </a:r>
            <a:r>
              <a:rPr lang="zh-CN" altLang="en-US" sz="2400" dirty="0"/>
              <a:t>整合</a:t>
            </a:r>
            <a:r>
              <a:rPr lang="zh-CN" altLang="en-US" sz="2400" dirty="0">
                <a:solidFill>
                  <a:srgbClr val="FF0000"/>
                </a:solidFill>
              </a:rPr>
              <a:t>后牛顿近似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FF0000"/>
                </a:solidFill>
              </a:rPr>
              <a:t>数值相对论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FF0000"/>
                </a:solidFill>
              </a:rPr>
              <a:t>黑洞微扰理论</a:t>
            </a:r>
            <a:endParaRPr lang="en-US" altLang="zh-CN" sz="2400" dirty="0">
              <a:solidFill>
                <a:srgbClr val="FF0000"/>
              </a:solidFill>
            </a:endParaRPr>
          </a:p>
          <a:p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73A995-0BB2-3AEE-C0B1-D6161D336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327" y="2645041"/>
            <a:ext cx="2520280" cy="4693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264842D-6164-F2F1-D842-25BB9F12D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05" y="3238527"/>
            <a:ext cx="7904047" cy="3977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8A6456E-F1D7-CDC5-9698-D46ECF63E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511" y="3857701"/>
            <a:ext cx="4476644" cy="151174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59A1985-0E08-A97D-FA12-646912A17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511" y="5946787"/>
            <a:ext cx="7740352" cy="52144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2DA8532-2404-7A74-37D4-0363016E3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931" y="5370124"/>
            <a:ext cx="7217246" cy="4378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3C993A-53B8-E0F2-4174-E41C9D0806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4007" y="1019610"/>
            <a:ext cx="6056626" cy="5233395"/>
          </a:xfrm>
          <a:prstGeom prst="rect">
            <a:avLst/>
          </a:prstGeom>
        </p:spPr>
      </p:pic>
      <p:sp>
        <p:nvSpPr>
          <p:cNvPr id="24" name="页脚占位符 20">
            <a:extLst>
              <a:ext uri="{FF2B5EF4-FFF2-40B4-BE49-F238E27FC236}">
                <a16:creationId xmlns:a16="http://schemas.microsoft.com/office/drawing/2014/main" id="{06CC6F3A-2B22-A919-EFC5-4FDA878FEDAF}"/>
              </a:ext>
            </a:extLst>
          </p:cNvPr>
          <p:cNvSpPr txBox="1">
            <a:spLocks/>
          </p:cNvSpPr>
          <p:nvPr/>
        </p:nvSpPr>
        <p:spPr>
          <a:xfrm>
            <a:off x="2085441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引力波探测与波形模板</a:t>
            </a:r>
          </a:p>
        </p:txBody>
      </p:sp>
    </p:spTree>
    <p:extLst>
      <p:ext uri="{BB962C8B-B14F-4D97-AF65-F5344CB8AC3E}">
        <p14:creationId xmlns:p14="http://schemas.microsoft.com/office/powerpoint/2010/main" val="319426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328094" y="908720"/>
            <a:ext cx="8280920" cy="0"/>
          </a:xfrm>
          <a:prstGeom prst="line">
            <a:avLst/>
          </a:prstGeom>
          <a:ln w="12700">
            <a:solidFill>
              <a:srgbClr val="B4CBE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页脚占位符 20"/>
          <p:cNvSpPr txBox="1">
            <a:spLocks/>
          </p:cNvSpPr>
          <p:nvPr/>
        </p:nvSpPr>
        <p:spPr>
          <a:xfrm>
            <a:off x="3124199" y="6669360"/>
            <a:ext cx="2895600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chemeClr val="tx1"/>
                </a:solidFill>
              </a:rPr>
              <a:t>数据对宇宙学模型的限制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75656" y="247869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引力波波形模板</a:t>
            </a:r>
          </a:p>
        </p:txBody>
      </p:sp>
      <p:sp>
        <p:nvSpPr>
          <p:cNvPr id="22" name="日期占位符 18"/>
          <p:cNvSpPr txBox="1">
            <a:spLocks/>
          </p:cNvSpPr>
          <p:nvPr/>
        </p:nvSpPr>
        <p:spPr>
          <a:xfrm>
            <a:off x="0" y="6669360"/>
            <a:ext cx="3124199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7C923E4-6549-491F-AF84-FE4D739B6A7A}" type="datetime1">
              <a:rPr lang="zh-CN" alt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2024/11/5</a:t>
            </a:fld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灯片编号占位符 22"/>
          <p:cNvSpPr txBox="1">
            <a:spLocks/>
          </p:cNvSpPr>
          <p:nvPr/>
        </p:nvSpPr>
        <p:spPr>
          <a:xfrm>
            <a:off x="6019799" y="6669360"/>
            <a:ext cx="3124201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页脚占位符 20">
            <a:extLst>
              <a:ext uri="{FF2B5EF4-FFF2-40B4-BE49-F238E27FC236}">
                <a16:creationId xmlns:a16="http://schemas.microsoft.com/office/drawing/2014/main" id="{9EBF9F55-3D28-5DBF-AE05-2580293C56C0}"/>
              </a:ext>
            </a:extLst>
          </p:cNvPr>
          <p:cNvSpPr txBox="1">
            <a:spLocks/>
          </p:cNvSpPr>
          <p:nvPr/>
        </p:nvSpPr>
        <p:spPr>
          <a:xfrm>
            <a:off x="2195736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Gravitational </a:t>
            </a:r>
            <a:r>
              <a:rPr lang="en-US" altLang="zh-CN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  <a:r>
              <a:rPr lang="en-US" altLang="zh-C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aves and Waveform Models 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B4A466-5984-0C24-83DC-514CBF06A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89" y="2564904"/>
            <a:ext cx="7771530" cy="36724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60C684F-A3BC-D643-58C4-60933D7F3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991364"/>
            <a:ext cx="7105970" cy="1620306"/>
          </a:xfrm>
          <a:prstGeom prst="rect">
            <a:avLst/>
          </a:prstGeom>
        </p:spPr>
      </p:pic>
      <p:sp>
        <p:nvSpPr>
          <p:cNvPr id="2" name="页脚占位符 20">
            <a:extLst>
              <a:ext uri="{FF2B5EF4-FFF2-40B4-BE49-F238E27FC236}">
                <a16:creationId xmlns:a16="http://schemas.microsoft.com/office/drawing/2014/main" id="{08F0D0EF-C529-B361-F08A-55CF813A9BA9}"/>
              </a:ext>
            </a:extLst>
          </p:cNvPr>
          <p:cNvSpPr txBox="1">
            <a:spLocks/>
          </p:cNvSpPr>
          <p:nvPr/>
        </p:nvSpPr>
        <p:spPr>
          <a:xfrm>
            <a:off x="2085441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引力波探测与波形模板</a:t>
            </a:r>
          </a:p>
        </p:txBody>
      </p:sp>
    </p:spTree>
    <p:extLst>
      <p:ext uri="{BB962C8B-B14F-4D97-AF65-F5344CB8AC3E}">
        <p14:creationId xmlns:p14="http://schemas.microsoft.com/office/powerpoint/2010/main" val="2151758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328094" y="908720"/>
            <a:ext cx="8280920" cy="0"/>
          </a:xfrm>
          <a:prstGeom prst="line">
            <a:avLst/>
          </a:prstGeom>
          <a:ln w="12700">
            <a:solidFill>
              <a:srgbClr val="B4CBE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页脚占位符 20"/>
          <p:cNvSpPr txBox="1"/>
          <p:nvPr/>
        </p:nvSpPr>
        <p:spPr>
          <a:xfrm>
            <a:off x="3124199" y="6669360"/>
            <a:ext cx="2895600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chemeClr val="tx1"/>
                </a:solidFill>
              </a:rPr>
              <a:t>数据对宇宙学模型的限制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75656" y="247869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引力波模板精度的计算</a:t>
            </a:r>
            <a:endParaRPr lang="zh-CN" altLang="en-US" sz="28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日期占位符 18"/>
          <p:cNvSpPr txBox="1"/>
          <p:nvPr/>
        </p:nvSpPr>
        <p:spPr>
          <a:xfrm>
            <a:off x="0" y="6669360"/>
            <a:ext cx="3124199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7C923E4-6549-491F-AF84-FE4D739B6A7A}" type="datetime1">
              <a:rPr lang="zh-CN" alt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2024/11/5</a:t>
            </a:fld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灯片编号占位符 22"/>
          <p:cNvSpPr txBox="1"/>
          <p:nvPr/>
        </p:nvSpPr>
        <p:spPr>
          <a:xfrm>
            <a:off x="6019799" y="6669360"/>
            <a:ext cx="3124201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页脚占位符 20"/>
          <p:cNvSpPr txBox="1"/>
          <p:nvPr/>
        </p:nvSpPr>
        <p:spPr>
          <a:xfrm>
            <a:off x="2195736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kern="100" dirty="0">
                <a:solidFill>
                  <a:schemeClr val="tx1"/>
                </a:solidFill>
                <a:latin typeface="Times New Roman" panose="02020603050405020304" pitchFamily="18" charset="0"/>
              </a:rPr>
              <a:t>空间引力波探测器下的引力波模板精度及需求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0353" y="1124744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波形的</a:t>
            </a:r>
            <a:r>
              <a:rPr lang="en-US" altLang="zh-CN" sz="2400" b="1" dirty="0">
                <a:latin typeface="Times New Roman" panose="02020603050405020304" pitchFamily="18" charset="0"/>
                <a:ea typeface="PMingLiU-ExtB" panose="02020500000000000000" pitchFamily="18" charset="-120"/>
                <a:cs typeface="Times New Roman" panose="02020603050405020304" pitchFamily="18" charset="0"/>
              </a:rPr>
              <a:t>Mismatch</a:t>
            </a:r>
            <a:r>
              <a:rPr lang="zh-CN" altLang="en-US" sz="2400" b="1" dirty="0">
                <a:latin typeface="Times New Roman" panose="02020603050405020304" pitchFamily="18" charset="0"/>
                <a:ea typeface="PMingLiU-ExtB" panose="02020500000000000000" pitchFamily="18" charset="-120"/>
                <a:cs typeface="Times New Roman" panose="02020603050405020304" pitchFamily="18" charset="0"/>
              </a:rPr>
              <a:t>：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FD4005-D489-74D8-313B-BBE7FCB23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880" y="2035968"/>
            <a:ext cx="3526146" cy="10084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5C8DB30-1E5F-C655-B9E5-2435A60E6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3044432"/>
            <a:ext cx="3886456" cy="16271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4C927F8-93BE-8D3B-703E-74D8CA5D3432}"/>
                  </a:ext>
                </a:extLst>
              </p:cNvPr>
              <p:cNvSpPr txBox="1"/>
              <p:nvPr/>
            </p:nvSpPr>
            <p:spPr>
              <a:xfrm>
                <a:off x="991912" y="1663696"/>
                <a:ext cx="73965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给定两个波形信号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，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计算二者之间的</a:t>
                </a:r>
                <a:r>
                  <a:rPr lang="en-US" altLang="zh-CN" dirty="0"/>
                  <a:t>Matching factor</a:t>
                </a:r>
                <a:r>
                  <a:rPr lang="zh-CN" altLang="en-US" dirty="0"/>
                  <a:t>（匹配因子）：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4C927F8-93BE-8D3B-703E-74D8CA5D3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12" y="1663696"/>
                <a:ext cx="7396512" cy="369332"/>
              </a:xfrm>
              <a:prstGeom prst="rect">
                <a:avLst/>
              </a:prstGeom>
              <a:blipFill>
                <a:blip r:embed="rId6"/>
                <a:stretch>
                  <a:fillRect l="-742" t="-14754" r="-3710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6209AC56-5E71-03DA-5AC3-51829B5F2E50}"/>
              </a:ext>
            </a:extLst>
          </p:cNvPr>
          <p:cNvSpPr txBox="1"/>
          <p:nvPr/>
        </p:nvSpPr>
        <p:spPr>
          <a:xfrm>
            <a:off x="984039" y="2983328"/>
            <a:ext cx="739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其中</a:t>
            </a:r>
            <a:r>
              <a:rPr lang="zh-CN" altLang="en-US" dirty="0"/>
              <a:t>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DA3516-AA11-996F-B22E-A2A2F4E33A5F}"/>
              </a:ext>
            </a:extLst>
          </p:cNvPr>
          <p:cNvSpPr txBox="1"/>
          <p:nvPr/>
        </p:nvSpPr>
        <p:spPr>
          <a:xfrm>
            <a:off x="991912" y="4671612"/>
            <a:ext cx="739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为了方便，很多时候我们会用到它们的</a:t>
            </a:r>
            <a:r>
              <a:rPr lang="en-US" altLang="zh-CN" dirty="0"/>
              <a:t>Mismatch</a:t>
            </a:r>
            <a:r>
              <a:rPr lang="zh-CN" altLang="en-US" dirty="0"/>
              <a:t>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150D31E-E65E-07C2-6F64-CA33180F15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7756" y="5138619"/>
            <a:ext cx="3307000" cy="694401"/>
          </a:xfrm>
          <a:prstGeom prst="rect">
            <a:avLst/>
          </a:prstGeom>
        </p:spPr>
      </p:pic>
      <p:sp>
        <p:nvSpPr>
          <p:cNvPr id="9" name="页脚占位符 20">
            <a:extLst>
              <a:ext uri="{FF2B5EF4-FFF2-40B4-BE49-F238E27FC236}">
                <a16:creationId xmlns:a16="http://schemas.microsoft.com/office/drawing/2014/main" id="{191F2F66-5816-E664-3772-C1C1A6A87E80}"/>
              </a:ext>
            </a:extLst>
          </p:cNvPr>
          <p:cNvSpPr txBox="1">
            <a:spLocks/>
          </p:cNvSpPr>
          <p:nvPr/>
        </p:nvSpPr>
        <p:spPr>
          <a:xfrm>
            <a:off x="2085441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引力波探测与波形模板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328094" y="908720"/>
            <a:ext cx="8280920" cy="0"/>
          </a:xfrm>
          <a:prstGeom prst="line">
            <a:avLst/>
          </a:prstGeom>
          <a:ln w="12700">
            <a:solidFill>
              <a:srgbClr val="B4CBE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页脚占位符 20"/>
          <p:cNvSpPr txBox="1"/>
          <p:nvPr/>
        </p:nvSpPr>
        <p:spPr>
          <a:xfrm>
            <a:off x="3124199" y="6669360"/>
            <a:ext cx="2895600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chemeClr val="tx1"/>
                </a:solidFill>
              </a:rPr>
              <a:t>数据对宇宙学模型的限制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75656" y="247869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100" dirty="0">
                <a:latin typeface="黑体" panose="02010609060101010101" pitchFamily="49" charset="-122"/>
                <a:ea typeface="黑体" panose="02010609060101010101" pitchFamily="49" charset="-122"/>
              </a:rPr>
              <a:t>引力波模板精度的计算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日期占位符 18"/>
          <p:cNvSpPr txBox="1"/>
          <p:nvPr/>
        </p:nvSpPr>
        <p:spPr>
          <a:xfrm>
            <a:off x="0" y="6669360"/>
            <a:ext cx="3124199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7C923E4-6549-491F-AF84-FE4D739B6A7A}" type="datetime1">
              <a:rPr lang="zh-CN" alt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2024/11/5</a:t>
            </a:fld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灯片编号占位符 22"/>
          <p:cNvSpPr txBox="1"/>
          <p:nvPr/>
        </p:nvSpPr>
        <p:spPr>
          <a:xfrm>
            <a:off x="6019799" y="6669360"/>
            <a:ext cx="3124201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页脚占位符 20"/>
          <p:cNvSpPr txBox="1"/>
          <p:nvPr/>
        </p:nvSpPr>
        <p:spPr>
          <a:xfrm>
            <a:off x="2195736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kern="100" dirty="0">
                <a:solidFill>
                  <a:schemeClr val="tx1"/>
                </a:solidFill>
                <a:latin typeface="Times New Roman" panose="02020603050405020304" pitchFamily="18" charset="0"/>
              </a:rPr>
              <a:t>空间引力波探测器下的引力波模板精度及需求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0353" y="1124744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波形的</a:t>
            </a:r>
            <a:r>
              <a:rPr lang="en-US" altLang="zh-CN" sz="2400" b="1" dirty="0">
                <a:latin typeface="Times New Roman" panose="02020603050405020304" pitchFamily="18" charset="0"/>
                <a:ea typeface="PMingLiU-ExtB" panose="02020500000000000000" pitchFamily="18" charset="-120"/>
                <a:cs typeface="Times New Roman" panose="02020603050405020304" pitchFamily="18" charset="0"/>
              </a:rPr>
              <a:t>Mismatch</a:t>
            </a:r>
            <a:r>
              <a:rPr lang="zh-CN" altLang="en-US" sz="2400" b="1" dirty="0">
                <a:latin typeface="Times New Roman" panose="02020603050405020304" pitchFamily="18" charset="0"/>
                <a:ea typeface="PMingLiU-ExtB" panose="02020500000000000000" pitchFamily="18" charset="-120"/>
                <a:cs typeface="Times New Roman" panose="02020603050405020304" pitchFamily="18" charset="0"/>
              </a:rPr>
              <a:t>：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6B4869-4D76-D15F-63C3-E58F2C3F45CA}"/>
              </a:ext>
            </a:extLst>
          </p:cNvPr>
          <p:cNvSpPr txBox="1"/>
          <p:nvPr/>
        </p:nvSpPr>
        <p:spPr>
          <a:xfrm>
            <a:off x="919904" y="2996952"/>
            <a:ext cx="7396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数值相对论波形模板的精度：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最高分辨率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的波形和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次高分辨率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的波形之间的</a:t>
            </a:r>
            <a:r>
              <a:rPr lang="en-US" altLang="zh-CN" dirty="0"/>
              <a:t>Mismatch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半解析波形模板的精度：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最高分辨率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的数值相对论波形与相对于的该模板波形间的</a:t>
            </a:r>
            <a:r>
              <a:rPr lang="en-US" altLang="zh-CN" dirty="0"/>
              <a:t>Mismatch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1012BE9-E349-F177-6818-5F2453E22BC8}"/>
              </a:ext>
            </a:extLst>
          </p:cNvPr>
          <p:cNvSpPr txBox="1"/>
          <p:nvPr/>
        </p:nvSpPr>
        <p:spPr>
          <a:xfrm>
            <a:off x="873961" y="1803245"/>
            <a:ext cx="7396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  我们通常一个波形与“正确答案”之间的</a:t>
            </a:r>
            <a:r>
              <a:rPr lang="en-US" altLang="zh-CN" dirty="0"/>
              <a:t>Matching factor</a:t>
            </a:r>
            <a:r>
              <a:rPr lang="zh-CN" altLang="en-US" dirty="0"/>
              <a:t>（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匹配因子</a:t>
            </a:r>
            <a:r>
              <a:rPr lang="zh-CN" altLang="en-US" dirty="0"/>
              <a:t>）或</a:t>
            </a:r>
            <a:r>
              <a:rPr lang="en-US" altLang="zh-CN" dirty="0"/>
              <a:t>Mismatch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表示该波形的精度</a:t>
            </a:r>
            <a:r>
              <a:rPr lang="zh-CN" altLang="en-US" dirty="0"/>
              <a:t>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8383E25-6579-856B-A9CC-56E5E976F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649" y="3501008"/>
            <a:ext cx="2165423" cy="6300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ADE28FA-091D-6C66-9FAE-EF3C9ABAB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394" y="5026895"/>
            <a:ext cx="2343758" cy="662366"/>
          </a:xfrm>
          <a:prstGeom prst="rect">
            <a:avLst/>
          </a:prstGeom>
        </p:spPr>
      </p:pic>
      <p:sp>
        <p:nvSpPr>
          <p:cNvPr id="4" name="页脚占位符 20">
            <a:extLst>
              <a:ext uri="{FF2B5EF4-FFF2-40B4-BE49-F238E27FC236}">
                <a16:creationId xmlns:a16="http://schemas.microsoft.com/office/drawing/2014/main" id="{0B685E9C-8F3A-5454-5FE7-0ABDA2A487D8}"/>
              </a:ext>
            </a:extLst>
          </p:cNvPr>
          <p:cNvSpPr txBox="1">
            <a:spLocks/>
          </p:cNvSpPr>
          <p:nvPr/>
        </p:nvSpPr>
        <p:spPr>
          <a:xfrm>
            <a:off x="2085441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引力波探测与波形模板</a:t>
            </a:r>
          </a:p>
        </p:txBody>
      </p:sp>
    </p:spTree>
    <p:extLst>
      <p:ext uri="{BB962C8B-B14F-4D97-AF65-F5344CB8AC3E}">
        <p14:creationId xmlns:p14="http://schemas.microsoft.com/office/powerpoint/2010/main" val="229542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F81EBC4-0169-B114-BAF9-7E32EDCC63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02"/>
          <a:stretch>
            <a:fillRect/>
          </a:stretch>
        </p:blipFill>
        <p:spPr>
          <a:xfrm>
            <a:off x="6019799" y="1276680"/>
            <a:ext cx="2694940" cy="3103245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328094" y="908720"/>
            <a:ext cx="8280920" cy="0"/>
          </a:xfrm>
          <a:prstGeom prst="line">
            <a:avLst/>
          </a:prstGeom>
          <a:ln w="12700">
            <a:solidFill>
              <a:srgbClr val="B4CBE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页脚占位符 20"/>
          <p:cNvSpPr txBox="1"/>
          <p:nvPr/>
        </p:nvSpPr>
        <p:spPr>
          <a:xfrm>
            <a:off x="3124199" y="6669360"/>
            <a:ext cx="2895600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chemeClr val="tx1"/>
                </a:solidFill>
              </a:rPr>
              <a:t>数据对宇宙学模型的限制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75656" y="247869"/>
            <a:ext cx="713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kern="100" dirty="0">
                <a:latin typeface="黑体" panose="02010609060101010101" pitchFamily="49" charset="-122"/>
                <a:ea typeface="黑体" panose="02010609060101010101" pitchFamily="49" charset="-122"/>
              </a:rPr>
              <a:t>引力波模板精度的计算及需求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日期占位符 18"/>
          <p:cNvSpPr txBox="1"/>
          <p:nvPr/>
        </p:nvSpPr>
        <p:spPr>
          <a:xfrm>
            <a:off x="0" y="6669360"/>
            <a:ext cx="3124199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7C923E4-6549-491F-AF84-FE4D739B6A7A}" type="datetime1">
              <a:rPr lang="zh-CN" alt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2024/11/5</a:t>
            </a:fld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灯片编号占位符 22"/>
          <p:cNvSpPr txBox="1"/>
          <p:nvPr/>
        </p:nvSpPr>
        <p:spPr>
          <a:xfrm>
            <a:off x="6019799" y="6669360"/>
            <a:ext cx="3124201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页脚占位符 20"/>
          <p:cNvSpPr txBox="1"/>
          <p:nvPr/>
        </p:nvSpPr>
        <p:spPr>
          <a:xfrm>
            <a:off x="2195736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kern="100" dirty="0">
                <a:solidFill>
                  <a:schemeClr val="tx1"/>
                </a:solidFill>
                <a:latin typeface="Times New Roman" panose="02020603050405020304" pitchFamily="18" charset="0"/>
              </a:rPr>
              <a:t>空间引力波探测器下的引力波模板精度及需求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1644" y="938054"/>
            <a:ext cx="60485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波形精度的需求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9BAF80D-2676-F440-48EB-DF8E5B8A8A3E}"/>
              </a:ext>
            </a:extLst>
          </p:cNvPr>
          <p:cNvSpPr txBox="1"/>
          <p:nvPr/>
        </p:nvSpPr>
        <p:spPr>
          <a:xfrm>
            <a:off x="376178" y="1628800"/>
            <a:ext cx="72201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精度（</a:t>
            </a:r>
            <a:r>
              <a:rPr lang="en-US" altLang="zh-CN" sz="2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Mismatch</a:t>
            </a:r>
            <a:r>
              <a:rPr lang="zh-CN" altLang="en-US" sz="2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和信噪比（</a:t>
            </a:r>
            <a:r>
              <a:rPr lang="en-US" altLang="zh-CN" sz="2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SNR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）的关系</a:t>
            </a:r>
          </a:p>
        </p:txBody>
      </p:sp>
      <p:sp>
        <p:nvSpPr>
          <p:cNvPr id="5" name="矩形: 对角圆角 4">
            <a:extLst>
              <a:ext uri="{FF2B5EF4-FFF2-40B4-BE49-F238E27FC236}">
                <a16:creationId xmlns:a16="http://schemas.microsoft.com/office/drawing/2014/main" id="{835A1054-8ECF-D21E-76BE-0286E5DB8DC1}"/>
              </a:ext>
            </a:extLst>
          </p:cNvPr>
          <p:cNvSpPr/>
          <p:nvPr/>
        </p:nvSpPr>
        <p:spPr>
          <a:xfrm>
            <a:off x="501672" y="5291631"/>
            <a:ext cx="3388128" cy="865889"/>
          </a:xfrm>
          <a:prstGeom prst="round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D0E59B-A891-BB6C-6CBB-65468BF0C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2143259"/>
            <a:ext cx="3794770" cy="14541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2184862-0BDB-6180-4D01-265CDA4D5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583" y="3627265"/>
            <a:ext cx="4941673" cy="15325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2332C14-5088-7F36-D3A1-49428944D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31" y="5305070"/>
            <a:ext cx="3187905" cy="780442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34D6A8F3-E086-7390-BA06-0614C82CCC80}"/>
              </a:ext>
            </a:extLst>
          </p:cNvPr>
          <p:cNvSpPr/>
          <p:nvPr/>
        </p:nvSpPr>
        <p:spPr>
          <a:xfrm>
            <a:off x="4067944" y="5651671"/>
            <a:ext cx="1296144" cy="188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04103B-4DF4-FB31-BFDB-ED7A146D8464}"/>
              </a:ext>
            </a:extLst>
          </p:cNvPr>
          <p:cNvSpPr txBox="1"/>
          <p:nvPr/>
        </p:nvSpPr>
        <p:spPr>
          <a:xfrm>
            <a:off x="4067944" y="5291631"/>
            <a:ext cx="124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放宽条件</a:t>
            </a: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37B6CE13-8977-A8A6-36EA-8182EC9A5418}"/>
              </a:ext>
            </a:extLst>
          </p:cNvPr>
          <p:cNvSpPr/>
          <p:nvPr/>
        </p:nvSpPr>
        <p:spPr>
          <a:xfrm>
            <a:off x="577431" y="2483319"/>
            <a:ext cx="466177" cy="2520280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对角圆角 16">
            <a:extLst>
              <a:ext uri="{FF2B5EF4-FFF2-40B4-BE49-F238E27FC236}">
                <a16:creationId xmlns:a16="http://schemas.microsoft.com/office/drawing/2014/main" id="{7F5E984A-37E8-9118-6598-52AACE689D4E}"/>
              </a:ext>
            </a:extLst>
          </p:cNvPr>
          <p:cNvSpPr/>
          <p:nvPr/>
        </p:nvSpPr>
        <p:spPr>
          <a:xfrm>
            <a:off x="5393605" y="5322926"/>
            <a:ext cx="3427609" cy="706637"/>
          </a:xfrm>
          <a:prstGeom prst="round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E413C3E-7F86-49E0-DEA7-FCB012AEB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7072" y="5424218"/>
            <a:ext cx="3283593" cy="57785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DDB78A9-6378-E67F-E89F-C8B66E9668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0615" y="1017689"/>
            <a:ext cx="5730995" cy="5181317"/>
          </a:xfrm>
          <a:prstGeom prst="rect">
            <a:avLst/>
          </a:prstGeom>
        </p:spPr>
      </p:pic>
      <p:sp>
        <p:nvSpPr>
          <p:cNvPr id="8" name="页脚占位符 20">
            <a:extLst>
              <a:ext uri="{FF2B5EF4-FFF2-40B4-BE49-F238E27FC236}">
                <a16:creationId xmlns:a16="http://schemas.microsoft.com/office/drawing/2014/main" id="{9618B985-E899-EC9B-25A2-2DE08191B575}"/>
              </a:ext>
            </a:extLst>
          </p:cNvPr>
          <p:cNvSpPr txBox="1">
            <a:spLocks/>
          </p:cNvSpPr>
          <p:nvPr/>
        </p:nvSpPr>
        <p:spPr>
          <a:xfrm>
            <a:off x="2085441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引力波探测与波形模板</a:t>
            </a:r>
          </a:p>
        </p:txBody>
      </p:sp>
    </p:spTree>
    <p:extLst>
      <p:ext uri="{BB962C8B-B14F-4D97-AF65-F5344CB8AC3E}">
        <p14:creationId xmlns:p14="http://schemas.microsoft.com/office/powerpoint/2010/main" val="20621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328094" y="908720"/>
            <a:ext cx="8280920" cy="0"/>
          </a:xfrm>
          <a:prstGeom prst="line">
            <a:avLst/>
          </a:prstGeom>
          <a:ln w="12700">
            <a:solidFill>
              <a:srgbClr val="B4CBE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783844" y="1627180"/>
            <a:ext cx="6584697" cy="461665"/>
            <a:chOff x="651599" y="1272546"/>
            <a:chExt cx="6584697" cy="461665"/>
          </a:xfrm>
        </p:grpSpPr>
        <p:sp>
          <p:nvSpPr>
            <p:cNvPr id="28" name="圆角矩形 27"/>
            <p:cNvSpPr/>
            <p:nvPr/>
          </p:nvSpPr>
          <p:spPr>
            <a:xfrm>
              <a:off x="651599" y="1411334"/>
              <a:ext cx="177721" cy="182790"/>
            </a:xfrm>
            <a:prstGeom prst="roundRect">
              <a:avLst/>
            </a:prstGeom>
            <a:solidFill>
              <a:srgbClr val="B4CBE8"/>
            </a:solidFill>
            <a:ln>
              <a:solidFill>
                <a:srgbClr val="B4CB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982269" y="1272546"/>
              <a:ext cx="62540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引力波探测与波源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475656" y="247869"/>
            <a:ext cx="2821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内容摘要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777878" y="2519524"/>
            <a:ext cx="7808834" cy="461665"/>
            <a:chOff x="651598" y="3832922"/>
            <a:chExt cx="7808834" cy="461665"/>
          </a:xfrm>
        </p:grpSpPr>
        <p:sp>
          <p:nvSpPr>
            <p:cNvPr id="44" name="文本框 43"/>
            <p:cNvSpPr txBox="1"/>
            <p:nvPr/>
          </p:nvSpPr>
          <p:spPr>
            <a:xfrm>
              <a:off x="982268" y="3832922"/>
              <a:ext cx="74781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引力波波形模板</a:t>
              </a:r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651598" y="3968897"/>
              <a:ext cx="177721" cy="182790"/>
            </a:xfrm>
            <a:prstGeom prst="roundRect">
              <a:avLst/>
            </a:prstGeom>
            <a:solidFill>
              <a:srgbClr val="B4CBE8"/>
            </a:solidFill>
            <a:ln>
              <a:solidFill>
                <a:srgbClr val="B4CB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3" name="日期占位符 18"/>
          <p:cNvSpPr txBox="1">
            <a:spLocks/>
          </p:cNvSpPr>
          <p:nvPr/>
        </p:nvSpPr>
        <p:spPr>
          <a:xfrm>
            <a:off x="0" y="6669360"/>
            <a:ext cx="3124199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7C923E4-6549-491F-AF84-FE4D739B6A7A}" type="datetime1">
              <a:rPr lang="zh-CN" alt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2024/11/5</a:t>
            </a:fld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灯片编号占位符 22"/>
          <p:cNvSpPr txBox="1">
            <a:spLocks/>
          </p:cNvSpPr>
          <p:nvPr/>
        </p:nvSpPr>
        <p:spPr>
          <a:xfrm>
            <a:off x="6019799" y="6669360"/>
            <a:ext cx="3124201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20">
            <a:extLst>
              <a:ext uri="{FF2B5EF4-FFF2-40B4-BE49-F238E27FC236}">
                <a16:creationId xmlns:a16="http://schemas.microsoft.com/office/drawing/2014/main" id="{3B219091-9766-DEAB-E4E4-9F40E8B53A82}"/>
              </a:ext>
            </a:extLst>
          </p:cNvPr>
          <p:cNvSpPr txBox="1">
            <a:spLocks/>
          </p:cNvSpPr>
          <p:nvPr/>
        </p:nvSpPr>
        <p:spPr>
          <a:xfrm>
            <a:off x="2195736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Gravitational </a:t>
            </a:r>
            <a:r>
              <a:rPr lang="en-US" altLang="zh-CN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  <a:r>
              <a:rPr lang="en-US" altLang="zh-C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aves and Waveform Models 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67F6D64-7F0F-3E65-F90B-000D169800FC}"/>
              </a:ext>
            </a:extLst>
          </p:cNvPr>
          <p:cNvGrpSpPr/>
          <p:nvPr/>
        </p:nvGrpSpPr>
        <p:grpSpPr>
          <a:xfrm>
            <a:off x="777878" y="3327375"/>
            <a:ext cx="7808834" cy="461665"/>
            <a:chOff x="651598" y="3832922"/>
            <a:chExt cx="7808834" cy="46166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AFB080E-937B-6191-D027-C3F24BE3783D}"/>
                </a:ext>
              </a:extLst>
            </p:cNvPr>
            <p:cNvSpPr txBox="1"/>
            <p:nvPr/>
          </p:nvSpPr>
          <p:spPr>
            <a:xfrm>
              <a:off x="982268" y="3832922"/>
              <a:ext cx="74781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sz="2400" kern="100" dirty="0">
                  <a:latin typeface="黑体" panose="02010609060101010101" pitchFamily="49" charset="-122"/>
                  <a:ea typeface="黑体" panose="02010609060101010101" pitchFamily="49" charset="-122"/>
                </a:rPr>
                <a:t>引力波模板精度的计算及需求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圆角矩形 44">
              <a:extLst>
                <a:ext uri="{FF2B5EF4-FFF2-40B4-BE49-F238E27FC236}">
                  <a16:creationId xmlns:a16="http://schemas.microsoft.com/office/drawing/2014/main" id="{599B95BD-5166-EDE7-3EC3-3A056FBEEEEF}"/>
                </a:ext>
              </a:extLst>
            </p:cNvPr>
            <p:cNvSpPr/>
            <p:nvPr/>
          </p:nvSpPr>
          <p:spPr>
            <a:xfrm>
              <a:off x="651598" y="3968897"/>
              <a:ext cx="177721" cy="182790"/>
            </a:xfrm>
            <a:prstGeom prst="roundRect">
              <a:avLst/>
            </a:prstGeom>
            <a:solidFill>
              <a:srgbClr val="B4CBE8"/>
            </a:solidFill>
            <a:ln>
              <a:solidFill>
                <a:srgbClr val="B4CB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6" name="页脚占位符 20">
            <a:extLst>
              <a:ext uri="{FF2B5EF4-FFF2-40B4-BE49-F238E27FC236}">
                <a16:creationId xmlns:a16="http://schemas.microsoft.com/office/drawing/2014/main" id="{15D85D36-9227-BDF8-12E8-34694EB0EA5B}"/>
              </a:ext>
            </a:extLst>
          </p:cNvPr>
          <p:cNvSpPr txBox="1">
            <a:spLocks/>
          </p:cNvSpPr>
          <p:nvPr/>
        </p:nvSpPr>
        <p:spPr>
          <a:xfrm>
            <a:off x="2085441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引力波探测与波形模板</a:t>
            </a:r>
          </a:p>
        </p:txBody>
      </p:sp>
    </p:spTree>
    <p:extLst>
      <p:ext uri="{BB962C8B-B14F-4D97-AF65-F5344CB8AC3E}">
        <p14:creationId xmlns:p14="http://schemas.microsoft.com/office/powerpoint/2010/main" val="1984009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328094" y="908720"/>
            <a:ext cx="8280920" cy="0"/>
          </a:xfrm>
          <a:prstGeom prst="line">
            <a:avLst/>
          </a:prstGeom>
          <a:ln w="12700">
            <a:solidFill>
              <a:srgbClr val="B4CBE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页脚占位符 20"/>
          <p:cNvSpPr txBox="1">
            <a:spLocks/>
          </p:cNvSpPr>
          <p:nvPr/>
        </p:nvSpPr>
        <p:spPr>
          <a:xfrm>
            <a:off x="3124199" y="6669360"/>
            <a:ext cx="2895600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chemeClr val="tx1"/>
                </a:solidFill>
              </a:rPr>
              <a:t>数据对宇宙学模型的限制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75656" y="247869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总结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日期占位符 18"/>
          <p:cNvSpPr txBox="1">
            <a:spLocks/>
          </p:cNvSpPr>
          <p:nvPr/>
        </p:nvSpPr>
        <p:spPr>
          <a:xfrm>
            <a:off x="0" y="6669360"/>
            <a:ext cx="3124199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7C923E4-6549-491F-AF84-FE4D739B6A7A}" type="datetime1">
              <a:rPr lang="zh-CN" alt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2024/11/5</a:t>
            </a:fld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灯片编号占位符 22"/>
          <p:cNvSpPr txBox="1">
            <a:spLocks/>
          </p:cNvSpPr>
          <p:nvPr/>
        </p:nvSpPr>
        <p:spPr>
          <a:xfrm>
            <a:off x="6019799" y="6669360"/>
            <a:ext cx="3124201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页脚占位符 20">
            <a:extLst>
              <a:ext uri="{FF2B5EF4-FFF2-40B4-BE49-F238E27FC236}">
                <a16:creationId xmlns:a16="http://schemas.microsoft.com/office/drawing/2014/main" id="{9EBF9F55-3D28-5DBF-AE05-2580293C56C0}"/>
              </a:ext>
            </a:extLst>
          </p:cNvPr>
          <p:cNvSpPr txBox="1">
            <a:spLocks/>
          </p:cNvSpPr>
          <p:nvPr/>
        </p:nvSpPr>
        <p:spPr>
          <a:xfrm>
            <a:off x="2195736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Gravitational </a:t>
            </a:r>
            <a:r>
              <a:rPr lang="en-US" altLang="zh-CN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  <a:r>
              <a:rPr lang="en-US" altLang="zh-C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aves and Waveform Models 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23843E-CE89-5487-15B2-354039989AB7}"/>
              </a:ext>
            </a:extLst>
          </p:cNvPr>
          <p:cNvSpPr txBox="1"/>
          <p:nvPr/>
        </p:nvSpPr>
        <p:spPr>
          <a:xfrm>
            <a:off x="688134" y="1493783"/>
            <a:ext cx="75608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引力波从频段上可以分为</a:t>
            </a:r>
            <a:r>
              <a:rPr lang="zh-CN" altLang="en-US" dirty="0">
                <a:solidFill>
                  <a:srgbClr val="FF0000"/>
                </a:solidFill>
              </a:rPr>
              <a:t>极低频</a:t>
            </a:r>
            <a:r>
              <a:rPr lang="zh-CN" altLang="en-US" dirty="0"/>
              <a:t>（早期宇宙量子扰动）、</a:t>
            </a:r>
            <a:r>
              <a:rPr lang="zh-CN" altLang="en-US" dirty="0">
                <a:solidFill>
                  <a:srgbClr val="FF0000"/>
                </a:solidFill>
              </a:rPr>
              <a:t>甚低频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低频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高频</a:t>
            </a:r>
            <a:r>
              <a:rPr lang="zh-CN" altLang="en-US" dirty="0"/>
              <a:t>（双星）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匹配滤波技术（</a:t>
            </a:r>
            <a:r>
              <a:rPr lang="en-US" altLang="zh-CN" dirty="0"/>
              <a:t>matched-filtering techniques</a:t>
            </a:r>
            <a:r>
              <a:rPr lang="zh-CN" altLang="en-US" dirty="0"/>
              <a:t>）是一种可靠的探测由</a:t>
            </a:r>
            <a:r>
              <a:rPr lang="zh-CN" altLang="en-US" dirty="0">
                <a:solidFill>
                  <a:srgbClr val="FF0000"/>
                </a:solidFill>
              </a:rPr>
              <a:t>紧致双星</a:t>
            </a:r>
            <a:r>
              <a:rPr lang="zh-CN" altLang="en-US" dirty="0"/>
              <a:t>系统产生的引力波的方法。该方法基于理论预测的引力波波形，通过匹配观测到的</a:t>
            </a:r>
            <a:r>
              <a:rPr lang="zh-CN" altLang="en-US" dirty="0">
                <a:solidFill>
                  <a:srgbClr val="FF0000"/>
                </a:solidFill>
              </a:rPr>
              <a:t>数据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FF0000"/>
                </a:solidFill>
              </a:rPr>
              <a:t>理论模板</a:t>
            </a:r>
            <a:r>
              <a:rPr lang="zh-CN" altLang="en-US" dirty="0"/>
              <a:t>，识别出引力波信号，并进一步对双星的参数进行准确的估计。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引力波模板：数值相对论模板、后牛顿近似模板、黑洞微扰理论、</a:t>
            </a:r>
            <a:r>
              <a:rPr lang="en-US" altLang="zh-CN" dirty="0"/>
              <a:t>Full IMR</a:t>
            </a:r>
            <a:r>
              <a:rPr lang="zh-CN" altLang="en-US" dirty="0"/>
              <a:t>模板（</a:t>
            </a:r>
            <a:r>
              <a:rPr lang="en-US" altLang="zh-CN" dirty="0"/>
              <a:t>EOB</a:t>
            </a:r>
            <a:r>
              <a:rPr lang="zh-CN" altLang="en-US" dirty="0"/>
              <a:t>、</a:t>
            </a:r>
            <a:r>
              <a:rPr lang="en-US" altLang="zh-CN" dirty="0" err="1"/>
              <a:t>IMRPhenom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引力波模板精度的计算及需求评估。</a:t>
            </a:r>
          </a:p>
        </p:txBody>
      </p:sp>
      <p:sp>
        <p:nvSpPr>
          <p:cNvPr id="4" name="页脚占位符 20">
            <a:extLst>
              <a:ext uri="{FF2B5EF4-FFF2-40B4-BE49-F238E27FC236}">
                <a16:creationId xmlns:a16="http://schemas.microsoft.com/office/drawing/2014/main" id="{3C06AEA7-892F-E94F-C541-C604C22890D5}"/>
              </a:ext>
            </a:extLst>
          </p:cNvPr>
          <p:cNvSpPr txBox="1">
            <a:spLocks/>
          </p:cNvSpPr>
          <p:nvPr/>
        </p:nvSpPr>
        <p:spPr>
          <a:xfrm>
            <a:off x="2085441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引力波探测与波形模板</a:t>
            </a:r>
          </a:p>
        </p:txBody>
      </p:sp>
    </p:spTree>
    <p:extLst>
      <p:ext uri="{BB962C8B-B14F-4D97-AF65-F5344CB8AC3E}">
        <p14:creationId xmlns:p14="http://schemas.microsoft.com/office/powerpoint/2010/main" val="664778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41D31-DA63-2ED1-B6B9-292098C1E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50BD651-378A-51A6-5BE4-1E0DF7E6FA16}"/>
              </a:ext>
            </a:extLst>
          </p:cNvPr>
          <p:cNvCxnSpPr/>
          <p:nvPr/>
        </p:nvCxnSpPr>
        <p:spPr>
          <a:xfrm>
            <a:off x="328094" y="908720"/>
            <a:ext cx="8280920" cy="0"/>
          </a:xfrm>
          <a:prstGeom prst="line">
            <a:avLst/>
          </a:prstGeom>
          <a:ln w="12700">
            <a:solidFill>
              <a:srgbClr val="B4CBE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6F022CB2-4A72-D4B8-F19B-254E3B3E5066}"/>
              </a:ext>
            </a:extLst>
          </p:cNvPr>
          <p:cNvSpPr txBox="1"/>
          <p:nvPr/>
        </p:nvSpPr>
        <p:spPr>
          <a:xfrm>
            <a:off x="1475656" y="247869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引力波探测与波源</a:t>
            </a:r>
          </a:p>
        </p:txBody>
      </p:sp>
      <p:sp>
        <p:nvSpPr>
          <p:cNvPr id="23" name="日期占位符 18">
            <a:extLst>
              <a:ext uri="{FF2B5EF4-FFF2-40B4-BE49-F238E27FC236}">
                <a16:creationId xmlns:a16="http://schemas.microsoft.com/office/drawing/2014/main" id="{7195C10E-B87D-0909-2B00-ECC6486D0EA3}"/>
              </a:ext>
            </a:extLst>
          </p:cNvPr>
          <p:cNvSpPr txBox="1">
            <a:spLocks/>
          </p:cNvSpPr>
          <p:nvPr/>
        </p:nvSpPr>
        <p:spPr>
          <a:xfrm>
            <a:off x="0" y="6669360"/>
            <a:ext cx="3124199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7C923E4-6549-491F-AF84-FE4D739B6A7A}" type="datetime1">
              <a:rPr lang="zh-CN" alt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2024/11/5</a:t>
            </a:fld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灯片编号占位符 22">
            <a:extLst>
              <a:ext uri="{FF2B5EF4-FFF2-40B4-BE49-F238E27FC236}">
                <a16:creationId xmlns:a16="http://schemas.microsoft.com/office/drawing/2014/main" id="{987826AA-05C0-2FED-36D6-CD950A672B00}"/>
              </a:ext>
            </a:extLst>
          </p:cNvPr>
          <p:cNvSpPr txBox="1">
            <a:spLocks/>
          </p:cNvSpPr>
          <p:nvPr/>
        </p:nvSpPr>
        <p:spPr>
          <a:xfrm>
            <a:off x="6019799" y="6669360"/>
            <a:ext cx="3124201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20">
            <a:extLst>
              <a:ext uri="{FF2B5EF4-FFF2-40B4-BE49-F238E27FC236}">
                <a16:creationId xmlns:a16="http://schemas.microsoft.com/office/drawing/2014/main" id="{18F96730-3EDC-8473-F800-7C100380FB2A}"/>
              </a:ext>
            </a:extLst>
          </p:cNvPr>
          <p:cNvSpPr txBox="1">
            <a:spLocks/>
          </p:cNvSpPr>
          <p:nvPr/>
        </p:nvSpPr>
        <p:spPr>
          <a:xfrm>
            <a:off x="2195736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Gravitational </a:t>
            </a:r>
            <a:r>
              <a:rPr lang="en-US" altLang="zh-CN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  <a:r>
              <a:rPr lang="en-US" altLang="zh-C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aves and Waveform Models 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01B11C-D481-2A0D-90CB-EE71C08843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82" y="941599"/>
            <a:ext cx="8460432" cy="47604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A5B99A-549A-873C-F700-43ECA55099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6" y="1900573"/>
            <a:ext cx="7380312" cy="3028665"/>
          </a:xfrm>
          <a:prstGeom prst="rect">
            <a:avLst/>
          </a:prstGeom>
        </p:spPr>
      </p:pic>
      <p:sp>
        <p:nvSpPr>
          <p:cNvPr id="14" name="页脚占位符 20">
            <a:extLst>
              <a:ext uri="{FF2B5EF4-FFF2-40B4-BE49-F238E27FC236}">
                <a16:creationId xmlns:a16="http://schemas.microsoft.com/office/drawing/2014/main" id="{901B3455-7B21-0E2B-90F1-76767DB2E27A}"/>
              </a:ext>
            </a:extLst>
          </p:cNvPr>
          <p:cNvSpPr txBox="1">
            <a:spLocks/>
          </p:cNvSpPr>
          <p:nvPr/>
        </p:nvSpPr>
        <p:spPr>
          <a:xfrm>
            <a:off x="2085441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引力波探测与波形模板</a:t>
            </a:r>
          </a:p>
        </p:txBody>
      </p:sp>
    </p:spTree>
    <p:extLst>
      <p:ext uri="{BB962C8B-B14F-4D97-AF65-F5344CB8AC3E}">
        <p14:creationId xmlns:p14="http://schemas.microsoft.com/office/powerpoint/2010/main" val="3520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49306-F445-3644-3D8C-68A5B2C8F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1D0F555-0282-F1A1-626B-19A55814817A}"/>
              </a:ext>
            </a:extLst>
          </p:cNvPr>
          <p:cNvCxnSpPr/>
          <p:nvPr/>
        </p:nvCxnSpPr>
        <p:spPr>
          <a:xfrm>
            <a:off x="328094" y="908720"/>
            <a:ext cx="8280920" cy="0"/>
          </a:xfrm>
          <a:prstGeom prst="line">
            <a:avLst/>
          </a:prstGeom>
          <a:ln w="12700">
            <a:solidFill>
              <a:srgbClr val="B4CBE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页脚占位符 20">
            <a:extLst>
              <a:ext uri="{FF2B5EF4-FFF2-40B4-BE49-F238E27FC236}">
                <a16:creationId xmlns:a16="http://schemas.microsoft.com/office/drawing/2014/main" id="{2346988D-4BC6-D9B3-FC62-C09FF81C0F5E}"/>
              </a:ext>
            </a:extLst>
          </p:cNvPr>
          <p:cNvSpPr txBox="1">
            <a:spLocks/>
          </p:cNvSpPr>
          <p:nvPr/>
        </p:nvSpPr>
        <p:spPr>
          <a:xfrm>
            <a:off x="3124199" y="6669360"/>
            <a:ext cx="2895600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chemeClr val="tx1"/>
                </a:solidFill>
              </a:rPr>
              <a:t>数据对宇宙学模型的限制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A938BA0-239D-6DC5-F8D4-230281506268}"/>
              </a:ext>
            </a:extLst>
          </p:cNvPr>
          <p:cNvSpPr txBox="1"/>
          <p:nvPr/>
        </p:nvSpPr>
        <p:spPr>
          <a:xfrm>
            <a:off x="1475656" y="247869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引力波探测与波源</a:t>
            </a:r>
          </a:p>
        </p:txBody>
      </p:sp>
      <p:sp>
        <p:nvSpPr>
          <p:cNvPr id="22" name="日期占位符 18">
            <a:extLst>
              <a:ext uri="{FF2B5EF4-FFF2-40B4-BE49-F238E27FC236}">
                <a16:creationId xmlns:a16="http://schemas.microsoft.com/office/drawing/2014/main" id="{625CAA36-4062-0EDC-F5EA-97D7AA997733}"/>
              </a:ext>
            </a:extLst>
          </p:cNvPr>
          <p:cNvSpPr txBox="1">
            <a:spLocks/>
          </p:cNvSpPr>
          <p:nvPr/>
        </p:nvSpPr>
        <p:spPr>
          <a:xfrm>
            <a:off x="0" y="6669360"/>
            <a:ext cx="3124199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7C923E4-6549-491F-AF84-FE4D739B6A7A}" type="datetime1">
              <a:rPr lang="zh-CN" alt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2024/11/5</a:t>
            </a:fld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1FF5EB90-4D81-C3C8-0249-BE4AF5F1F65E}"/>
              </a:ext>
            </a:extLst>
          </p:cNvPr>
          <p:cNvSpPr txBox="1">
            <a:spLocks/>
          </p:cNvSpPr>
          <p:nvPr/>
        </p:nvSpPr>
        <p:spPr>
          <a:xfrm>
            <a:off x="6019799" y="6669360"/>
            <a:ext cx="3124201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页脚占位符 20">
            <a:extLst>
              <a:ext uri="{FF2B5EF4-FFF2-40B4-BE49-F238E27FC236}">
                <a16:creationId xmlns:a16="http://schemas.microsoft.com/office/drawing/2014/main" id="{8589790E-AB13-E9F4-F0C4-40CD53280329}"/>
              </a:ext>
            </a:extLst>
          </p:cNvPr>
          <p:cNvSpPr txBox="1">
            <a:spLocks/>
          </p:cNvSpPr>
          <p:nvPr/>
        </p:nvSpPr>
        <p:spPr>
          <a:xfrm>
            <a:off x="2195736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Gravitational </a:t>
            </a:r>
            <a:r>
              <a:rPr lang="en-US" altLang="zh-CN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  <a:r>
              <a:rPr lang="en-US" altLang="zh-C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aves and Waveform Models 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0033A1-0C1D-0A66-5EDE-2F300B88C2E7}"/>
              </a:ext>
            </a:extLst>
          </p:cNvPr>
          <p:cNvSpPr txBox="1"/>
          <p:nvPr/>
        </p:nvSpPr>
        <p:spPr>
          <a:xfrm>
            <a:off x="611560" y="1228107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</a:t>
            </a:r>
            <a:r>
              <a:rPr lang="zh-CN" altLang="en-US" dirty="0"/>
              <a:t>在广义相对论中，引力波可以看做平直时空的微扰，在取适当的规范下，引力波有两个自由度：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5A49A9-5CE2-43E9-E5B1-A323F3B9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199" y="1996814"/>
            <a:ext cx="1800200" cy="5010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2D71F4-785A-0971-CF79-97A8ECE70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148" y="2850109"/>
            <a:ext cx="2664296" cy="123265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BF52DB3-E7F9-748D-9B40-E6991F56A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844" y="4653136"/>
            <a:ext cx="7380313" cy="1425262"/>
          </a:xfrm>
          <a:prstGeom prst="rect">
            <a:avLst/>
          </a:prstGeom>
        </p:spPr>
      </p:pic>
      <p:sp>
        <p:nvSpPr>
          <p:cNvPr id="2" name="页脚占位符 20">
            <a:extLst>
              <a:ext uri="{FF2B5EF4-FFF2-40B4-BE49-F238E27FC236}">
                <a16:creationId xmlns:a16="http://schemas.microsoft.com/office/drawing/2014/main" id="{A0E61860-0AAA-7F88-ED41-48D28783F42F}"/>
              </a:ext>
            </a:extLst>
          </p:cNvPr>
          <p:cNvSpPr txBox="1">
            <a:spLocks/>
          </p:cNvSpPr>
          <p:nvPr/>
        </p:nvSpPr>
        <p:spPr>
          <a:xfrm>
            <a:off x="2085441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引力波探测与波形模板</a:t>
            </a:r>
          </a:p>
        </p:txBody>
      </p:sp>
    </p:spTree>
    <p:extLst>
      <p:ext uri="{BB962C8B-B14F-4D97-AF65-F5344CB8AC3E}">
        <p14:creationId xmlns:p14="http://schemas.microsoft.com/office/powerpoint/2010/main" val="1861500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328094" y="908720"/>
            <a:ext cx="8280920" cy="0"/>
          </a:xfrm>
          <a:prstGeom prst="line">
            <a:avLst/>
          </a:prstGeom>
          <a:ln w="12700">
            <a:solidFill>
              <a:srgbClr val="B4CBE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页脚占位符 20"/>
          <p:cNvSpPr txBox="1">
            <a:spLocks/>
          </p:cNvSpPr>
          <p:nvPr/>
        </p:nvSpPr>
        <p:spPr>
          <a:xfrm>
            <a:off x="3124199" y="6669360"/>
            <a:ext cx="2895600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chemeClr val="tx1"/>
                </a:solidFill>
              </a:rPr>
              <a:t>数据对宇宙学模型的限制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75656" y="247869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引力波探测与波源</a:t>
            </a:r>
          </a:p>
        </p:txBody>
      </p:sp>
      <p:sp>
        <p:nvSpPr>
          <p:cNvPr id="22" name="日期占位符 18"/>
          <p:cNvSpPr txBox="1">
            <a:spLocks/>
          </p:cNvSpPr>
          <p:nvPr/>
        </p:nvSpPr>
        <p:spPr>
          <a:xfrm>
            <a:off x="0" y="6669360"/>
            <a:ext cx="3124199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7C923E4-6549-491F-AF84-FE4D739B6A7A}" type="datetime1">
              <a:rPr lang="zh-CN" alt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2024/11/5</a:t>
            </a:fld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灯片编号占位符 22"/>
          <p:cNvSpPr txBox="1">
            <a:spLocks/>
          </p:cNvSpPr>
          <p:nvPr/>
        </p:nvSpPr>
        <p:spPr>
          <a:xfrm>
            <a:off x="6019799" y="6669360"/>
            <a:ext cx="3124201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页脚占位符 20">
            <a:extLst>
              <a:ext uri="{FF2B5EF4-FFF2-40B4-BE49-F238E27FC236}">
                <a16:creationId xmlns:a16="http://schemas.microsoft.com/office/drawing/2014/main" id="{9EBF9F55-3D28-5DBF-AE05-2580293C56C0}"/>
              </a:ext>
            </a:extLst>
          </p:cNvPr>
          <p:cNvSpPr txBox="1">
            <a:spLocks/>
          </p:cNvSpPr>
          <p:nvPr/>
        </p:nvSpPr>
        <p:spPr>
          <a:xfrm>
            <a:off x="2195736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Gravitational </a:t>
            </a:r>
            <a:r>
              <a:rPr lang="en-US" altLang="zh-CN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  <a:r>
              <a:rPr lang="en-US" altLang="zh-C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aves and Waveform Models 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FCBD4C8-16DA-1EFD-387D-DCE89CE85310}"/>
              </a:ext>
            </a:extLst>
          </p:cNvPr>
          <p:cNvSpPr txBox="1"/>
          <p:nvPr/>
        </p:nvSpPr>
        <p:spPr>
          <a:xfrm>
            <a:off x="683568" y="1222445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</a:t>
            </a:r>
            <a:r>
              <a:rPr lang="zh-CN" altLang="en-US" dirty="0"/>
              <a:t>当引力波来到激光干涉仪探测器上时</a:t>
            </a:r>
            <a:r>
              <a:rPr lang="en-US" altLang="zh-CN" dirty="0"/>
              <a:t>,</a:t>
            </a:r>
            <a:r>
              <a:rPr lang="zh-CN" altLang="en-US" dirty="0"/>
              <a:t>探测器上将会输出由于引力波带来的臂长应变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A190B5B-DD42-1290-04F8-BBB37AB84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2060848"/>
            <a:ext cx="2576500" cy="5489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7628CF0-1D23-DDFC-9864-13DD12A65EB3}"/>
                  </a:ext>
                </a:extLst>
              </p:cNvPr>
              <p:cNvSpPr txBox="1"/>
              <p:nvPr/>
            </p:nvSpPr>
            <p:spPr>
              <a:xfrm>
                <a:off x="755576" y="2819544"/>
                <a:ext cx="6984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sub>
                    </m:sSub>
                  </m:oMath>
                </a14:m>
                <a:r>
                  <a:rPr lang="zh-CN" altLang="en-US" dirty="0"/>
                  <a:t>为探测器的响应函数</a:t>
                </a:r>
                <a:r>
                  <a:rPr lang="en-US" altLang="zh-CN" dirty="0"/>
                  <a:t>(antenna pattern function):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7628CF0-1D23-DDFC-9864-13DD12A65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819544"/>
                <a:ext cx="6984776" cy="369332"/>
              </a:xfrm>
              <a:prstGeom prst="rect">
                <a:avLst/>
              </a:prstGeom>
              <a:blipFill>
                <a:blip r:embed="rId5"/>
                <a:stretch>
                  <a:fillRect l="-785" t="-15000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>
            <a:extLst>
              <a:ext uri="{FF2B5EF4-FFF2-40B4-BE49-F238E27FC236}">
                <a16:creationId xmlns:a16="http://schemas.microsoft.com/office/drawing/2014/main" id="{35C769FE-2009-7762-21A5-AE641EEF8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8711" y="3415864"/>
            <a:ext cx="5652120" cy="1093774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EFE8A1A9-4CA7-8CC3-4A84-4314A7DFD2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76" y="4489944"/>
            <a:ext cx="7344816" cy="1839974"/>
          </a:xfrm>
          <a:prstGeom prst="rect">
            <a:avLst/>
          </a:prstGeom>
        </p:spPr>
      </p:pic>
      <p:sp>
        <p:nvSpPr>
          <p:cNvPr id="36" name="页脚占位符 20">
            <a:extLst>
              <a:ext uri="{FF2B5EF4-FFF2-40B4-BE49-F238E27FC236}">
                <a16:creationId xmlns:a16="http://schemas.microsoft.com/office/drawing/2014/main" id="{6E7D6EFF-3C6C-6CF6-30E3-EB5857C404F7}"/>
              </a:ext>
            </a:extLst>
          </p:cNvPr>
          <p:cNvSpPr txBox="1">
            <a:spLocks/>
          </p:cNvSpPr>
          <p:nvPr/>
        </p:nvSpPr>
        <p:spPr>
          <a:xfrm>
            <a:off x="2085441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引力波探测与波形模板</a:t>
            </a:r>
          </a:p>
        </p:txBody>
      </p:sp>
    </p:spTree>
    <p:extLst>
      <p:ext uri="{BB962C8B-B14F-4D97-AF65-F5344CB8AC3E}">
        <p14:creationId xmlns:p14="http://schemas.microsoft.com/office/powerpoint/2010/main" val="286092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9C021-3049-E877-AFAC-1E3C2DFF6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E90D756-35BB-6C8D-649A-DF159E8384D5}"/>
              </a:ext>
            </a:extLst>
          </p:cNvPr>
          <p:cNvCxnSpPr/>
          <p:nvPr/>
        </p:nvCxnSpPr>
        <p:spPr>
          <a:xfrm>
            <a:off x="328094" y="908720"/>
            <a:ext cx="8280920" cy="0"/>
          </a:xfrm>
          <a:prstGeom prst="line">
            <a:avLst/>
          </a:prstGeom>
          <a:ln w="12700">
            <a:solidFill>
              <a:srgbClr val="B4CBE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页脚占位符 20">
            <a:extLst>
              <a:ext uri="{FF2B5EF4-FFF2-40B4-BE49-F238E27FC236}">
                <a16:creationId xmlns:a16="http://schemas.microsoft.com/office/drawing/2014/main" id="{87BEE01E-EC55-F470-20E8-BEF1A846DF50}"/>
              </a:ext>
            </a:extLst>
          </p:cNvPr>
          <p:cNvSpPr txBox="1">
            <a:spLocks/>
          </p:cNvSpPr>
          <p:nvPr/>
        </p:nvSpPr>
        <p:spPr>
          <a:xfrm>
            <a:off x="3124199" y="6669360"/>
            <a:ext cx="2895600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chemeClr val="tx1"/>
                </a:solidFill>
              </a:rPr>
              <a:t>数据对宇宙学模型的限制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FD480DB-4DCA-FED7-4BC3-5ABB45DB7ADE}"/>
              </a:ext>
            </a:extLst>
          </p:cNvPr>
          <p:cNvSpPr txBox="1"/>
          <p:nvPr/>
        </p:nvSpPr>
        <p:spPr>
          <a:xfrm>
            <a:off x="1475656" y="247869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引力波探测与波源</a:t>
            </a:r>
          </a:p>
        </p:txBody>
      </p:sp>
      <p:sp>
        <p:nvSpPr>
          <p:cNvPr id="22" name="日期占位符 18">
            <a:extLst>
              <a:ext uri="{FF2B5EF4-FFF2-40B4-BE49-F238E27FC236}">
                <a16:creationId xmlns:a16="http://schemas.microsoft.com/office/drawing/2014/main" id="{9756388B-14E3-99D3-E45A-6D5E2409502E}"/>
              </a:ext>
            </a:extLst>
          </p:cNvPr>
          <p:cNvSpPr txBox="1">
            <a:spLocks/>
          </p:cNvSpPr>
          <p:nvPr/>
        </p:nvSpPr>
        <p:spPr>
          <a:xfrm>
            <a:off x="0" y="6669360"/>
            <a:ext cx="3124199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7C923E4-6549-491F-AF84-FE4D739B6A7A}" type="datetime1">
              <a:rPr lang="zh-CN" alt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2024/11/5</a:t>
            </a:fld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31AA75FB-7F20-08F1-E8C3-D4BAB9CE3517}"/>
              </a:ext>
            </a:extLst>
          </p:cNvPr>
          <p:cNvSpPr txBox="1">
            <a:spLocks/>
          </p:cNvSpPr>
          <p:nvPr/>
        </p:nvSpPr>
        <p:spPr>
          <a:xfrm>
            <a:off x="6019799" y="6669360"/>
            <a:ext cx="3124201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页脚占位符 20">
            <a:extLst>
              <a:ext uri="{FF2B5EF4-FFF2-40B4-BE49-F238E27FC236}">
                <a16:creationId xmlns:a16="http://schemas.microsoft.com/office/drawing/2014/main" id="{D503E4E6-6FE5-674E-F91B-89A91A16228C}"/>
              </a:ext>
            </a:extLst>
          </p:cNvPr>
          <p:cNvSpPr txBox="1">
            <a:spLocks/>
          </p:cNvSpPr>
          <p:nvPr/>
        </p:nvSpPr>
        <p:spPr>
          <a:xfrm>
            <a:off x="2195736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Gravitational </a:t>
            </a:r>
            <a:r>
              <a:rPr lang="en-US" altLang="zh-CN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  <a:r>
              <a:rPr lang="en-US" altLang="zh-C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aves and Waveform Models 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3169CB-8EED-BC42-D8AB-E9B385310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505396"/>
            <a:ext cx="5040560" cy="3988466"/>
          </a:xfrm>
          <a:prstGeom prst="rect">
            <a:avLst/>
          </a:prstGeom>
        </p:spPr>
      </p:pic>
      <p:sp>
        <p:nvSpPr>
          <p:cNvPr id="8" name="左大括号 7">
            <a:extLst>
              <a:ext uri="{FF2B5EF4-FFF2-40B4-BE49-F238E27FC236}">
                <a16:creationId xmlns:a16="http://schemas.microsoft.com/office/drawing/2014/main" id="{51B0E3EA-C446-06D9-636C-823AFBA95E4F}"/>
              </a:ext>
            </a:extLst>
          </p:cNvPr>
          <p:cNvSpPr/>
          <p:nvPr/>
        </p:nvSpPr>
        <p:spPr>
          <a:xfrm>
            <a:off x="107504" y="1358995"/>
            <a:ext cx="1008112" cy="435217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67A1126-DAE1-7F9D-0DFD-54B2265C9F94}"/>
                  </a:ext>
                </a:extLst>
              </p:cNvPr>
              <p:cNvSpPr txBox="1"/>
              <p:nvPr/>
            </p:nvSpPr>
            <p:spPr>
              <a:xfrm>
                <a:off x="1262879" y="1268760"/>
                <a:ext cx="3205675" cy="4532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极低频</a:t>
                </a:r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i="0" smtClean="0">
                            <a:latin typeface="Cambria Math" panose="02040503050406030204" pitchFamily="18" charset="0"/>
                          </a:rPr>
                          <m:t>−18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CN" sz="2400" dirty="0"/>
                  <a:t>)</a:t>
                </a:r>
              </a:p>
              <a:p>
                <a:r>
                  <a:rPr lang="en-US" altLang="zh-CN" sz="2400" dirty="0"/>
                  <a:t>(BICEP</a:t>
                </a:r>
                <a:r>
                  <a:rPr lang="zh-CN" altLang="en-US" sz="2400" dirty="0"/>
                  <a:t>、</a:t>
                </a:r>
                <a:r>
                  <a:rPr lang="en-US" altLang="zh-CN" sz="2400" dirty="0"/>
                  <a:t>Keck Array</a:t>
                </a:r>
                <a:r>
                  <a:rPr lang="zh-CN" altLang="en-US" sz="2400" dirty="0"/>
                  <a:t>、</a:t>
                </a:r>
                <a:r>
                  <a:rPr lang="en-US" altLang="zh-CN" sz="2400" dirty="0" err="1"/>
                  <a:t>AliCPT</a:t>
                </a:r>
                <a:r>
                  <a:rPr lang="en-US" altLang="zh-CN" sz="2400" dirty="0"/>
                  <a:t>)</a:t>
                </a:r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甚低频</a:t>
                </a:r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altLang="zh-CN" sz="2400" dirty="0"/>
                  <a:t>)</a:t>
                </a:r>
              </a:p>
              <a:p>
                <a:r>
                  <a:rPr lang="en-US" altLang="zh-CN" sz="2400" dirty="0"/>
                  <a:t>(PTA)</a:t>
                </a:r>
              </a:p>
              <a:p>
                <a:endParaRPr lang="en-US" altLang="zh-CN" sz="2400" dirty="0"/>
              </a:p>
              <a:p>
                <a:r>
                  <a:rPr lang="zh-CN" altLang="en-US" sz="2400" dirty="0">
                    <a:solidFill>
                      <a:schemeClr val="accent2"/>
                    </a:solidFill>
                  </a:rPr>
                  <a:t>低频</a:t>
                </a:r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sz="2400" dirty="0"/>
                  <a:t>)</a:t>
                </a:r>
              </a:p>
              <a:p>
                <a:r>
                  <a:rPr lang="en-US" altLang="zh-CN" sz="2400" dirty="0"/>
                  <a:t>(LISA</a:t>
                </a:r>
                <a:r>
                  <a:rPr lang="zh-CN" altLang="en-US" sz="2400" dirty="0"/>
                  <a:t>、</a:t>
                </a:r>
                <a:r>
                  <a:rPr lang="en-US" altLang="zh-CN" sz="2400" dirty="0"/>
                  <a:t>Taiji</a:t>
                </a:r>
                <a:r>
                  <a:rPr lang="zh-CN" altLang="en-US" sz="2400" dirty="0"/>
                  <a:t>、</a:t>
                </a:r>
                <a:r>
                  <a:rPr lang="en-US" altLang="zh-CN" sz="2400" dirty="0" err="1"/>
                  <a:t>Tianqin</a:t>
                </a:r>
                <a:r>
                  <a:rPr lang="en-US" altLang="zh-CN" sz="2400" dirty="0"/>
                  <a:t>)</a:t>
                </a:r>
              </a:p>
              <a:p>
                <a:endParaRPr lang="en-US" altLang="zh-CN" sz="2400" dirty="0"/>
              </a:p>
              <a:p>
                <a:r>
                  <a:rPr lang="zh-CN" altLang="en-US" sz="2400" dirty="0">
                    <a:solidFill>
                      <a:schemeClr val="accent2"/>
                    </a:solidFill>
                  </a:rPr>
                  <a:t>高频</a:t>
                </a:r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zh-CN" sz="2400" dirty="0"/>
                  <a:t>)</a:t>
                </a:r>
              </a:p>
              <a:p>
                <a:r>
                  <a:rPr lang="en-US" altLang="zh-CN" sz="2400" dirty="0"/>
                  <a:t>(LVK</a:t>
                </a:r>
                <a:r>
                  <a:rPr lang="zh-CN" altLang="en-US" sz="2400" dirty="0"/>
                  <a:t>、</a:t>
                </a:r>
                <a:r>
                  <a:rPr lang="en-US" altLang="zh-CN" sz="2400" dirty="0"/>
                  <a:t>ET/CE)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67A1126-DAE1-7F9D-0DFD-54B2265C9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879" y="1268760"/>
                <a:ext cx="3205675" cy="4532651"/>
              </a:xfrm>
              <a:prstGeom prst="rect">
                <a:avLst/>
              </a:prstGeom>
              <a:blipFill>
                <a:blip r:embed="rId5"/>
                <a:stretch>
                  <a:fillRect l="-2852" t="-1613" b="-2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页脚占位符 20">
            <a:extLst>
              <a:ext uri="{FF2B5EF4-FFF2-40B4-BE49-F238E27FC236}">
                <a16:creationId xmlns:a16="http://schemas.microsoft.com/office/drawing/2014/main" id="{4F724AC5-71CE-274B-A199-C89A57C6455D}"/>
              </a:ext>
            </a:extLst>
          </p:cNvPr>
          <p:cNvSpPr txBox="1">
            <a:spLocks/>
          </p:cNvSpPr>
          <p:nvPr/>
        </p:nvSpPr>
        <p:spPr>
          <a:xfrm>
            <a:off x="2085441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引力波探测与波形模板</a:t>
            </a:r>
          </a:p>
        </p:txBody>
      </p:sp>
    </p:spTree>
    <p:extLst>
      <p:ext uri="{BB962C8B-B14F-4D97-AF65-F5344CB8AC3E}">
        <p14:creationId xmlns:p14="http://schemas.microsoft.com/office/powerpoint/2010/main" val="762942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035D5-5C2C-40BC-C573-3BB3CDDFF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E14FF06-B00E-B532-CBAA-452475218C81}"/>
              </a:ext>
            </a:extLst>
          </p:cNvPr>
          <p:cNvCxnSpPr/>
          <p:nvPr/>
        </p:nvCxnSpPr>
        <p:spPr>
          <a:xfrm>
            <a:off x="328094" y="908720"/>
            <a:ext cx="8280920" cy="0"/>
          </a:xfrm>
          <a:prstGeom prst="line">
            <a:avLst/>
          </a:prstGeom>
          <a:ln w="12700">
            <a:solidFill>
              <a:srgbClr val="B4CBE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页脚占位符 20">
            <a:extLst>
              <a:ext uri="{FF2B5EF4-FFF2-40B4-BE49-F238E27FC236}">
                <a16:creationId xmlns:a16="http://schemas.microsoft.com/office/drawing/2014/main" id="{FF63537E-B355-3A3B-3CE1-95C199EF4A1B}"/>
              </a:ext>
            </a:extLst>
          </p:cNvPr>
          <p:cNvSpPr txBox="1">
            <a:spLocks/>
          </p:cNvSpPr>
          <p:nvPr/>
        </p:nvSpPr>
        <p:spPr>
          <a:xfrm>
            <a:off x="3124199" y="6669360"/>
            <a:ext cx="2895600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chemeClr val="tx1"/>
                </a:solidFill>
              </a:rPr>
              <a:t>数据对宇宙学模型的限制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310A13-9E14-F74C-EFFA-6DF510F083BD}"/>
              </a:ext>
            </a:extLst>
          </p:cNvPr>
          <p:cNvSpPr txBox="1"/>
          <p:nvPr/>
        </p:nvSpPr>
        <p:spPr>
          <a:xfrm>
            <a:off x="1475656" y="247869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引力波探测与波源</a:t>
            </a:r>
          </a:p>
        </p:txBody>
      </p:sp>
      <p:sp>
        <p:nvSpPr>
          <p:cNvPr id="22" name="日期占位符 18">
            <a:extLst>
              <a:ext uri="{FF2B5EF4-FFF2-40B4-BE49-F238E27FC236}">
                <a16:creationId xmlns:a16="http://schemas.microsoft.com/office/drawing/2014/main" id="{B9A93A08-2261-A267-6BBC-4C318870FCD8}"/>
              </a:ext>
            </a:extLst>
          </p:cNvPr>
          <p:cNvSpPr txBox="1">
            <a:spLocks/>
          </p:cNvSpPr>
          <p:nvPr/>
        </p:nvSpPr>
        <p:spPr>
          <a:xfrm>
            <a:off x="0" y="6669360"/>
            <a:ext cx="3124199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7C923E4-6549-491F-AF84-FE4D739B6A7A}" type="datetime1">
              <a:rPr lang="zh-CN" alt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2024/11/5</a:t>
            </a:fld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4B69E031-B78A-A738-C394-39CCD78C1505}"/>
              </a:ext>
            </a:extLst>
          </p:cNvPr>
          <p:cNvSpPr txBox="1">
            <a:spLocks/>
          </p:cNvSpPr>
          <p:nvPr/>
        </p:nvSpPr>
        <p:spPr>
          <a:xfrm>
            <a:off x="6019799" y="6669360"/>
            <a:ext cx="3124201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页脚占位符 20">
            <a:extLst>
              <a:ext uri="{FF2B5EF4-FFF2-40B4-BE49-F238E27FC236}">
                <a16:creationId xmlns:a16="http://schemas.microsoft.com/office/drawing/2014/main" id="{D0BDCD01-E07D-951E-9C62-9F4FBAD4B644}"/>
              </a:ext>
            </a:extLst>
          </p:cNvPr>
          <p:cNvSpPr txBox="1">
            <a:spLocks/>
          </p:cNvSpPr>
          <p:nvPr/>
        </p:nvSpPr>
        <p:spPr>
          <a:xfrm>
            <a:off x="2195736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Gravitational </a:t>
            </a:r>
            <a:r>
              <a:rPr lang="en-US" altLang="zh-CN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  <a:r>
              <a:rPr lang="en-US" altLang="zh-C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aves and Waveform Models 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5CBE5C6-6A2F-4A98-DE8F-BE71F96D7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35" y="1376730"/>
            <a:ext cx="8280920" cy="41045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85B4EBF-7B05-B068-8BF6-77CE67E60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1109529"/>
            <a:ext cx="7343479" cy="4874908"/>
          </a:xfrm>
          <a:prstGeom prst="rect">
            <a:avLst/>
          </a:prstGeom>
        </p:spPr>
      </p:pic>
      <p:sp>
        <p:nvSpPr>
          <p:cNvPr id="11" name="页脚占位符 20">
            <a:extLst>
              <a:ext uri="{FF2B5EF4-FFF2-40B4-BE49-F238E27FC236}">
                <a16:creationId xmlns:a16="http://schemas.microsoft.com/office/drawing/2014/main" id="{8CA99C81-73E0-AC68-9F0B-2332D432B8B0}"/>
              </a:ext>
            </a:extLst>
          </p:cNvPr>
          <p:cNvSpPr txBox="1">
            <a:spLocks/>
          </p:cNvSpPr>
          <p:nvPr/>
        </p:nvSpPr>
        <p:spPr>
          <a:xfrm>
            <a:off x="2085441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引力波探测与波形模板</a:t>
            </a:r>
          </a:p>
        </p:txBody>
      </p:sp>
    </p:spTree>
    <p:extLst>
      <p:ext uri="{BB962C8B-B14F-4D97-AF65-F5344CB8AC3E}">
        <p14:creationId xmlns:p14="http://schemas.microsoft.com/office/powerpoint/2010/main" val="123851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F7154-5AE2-52DE-35D6-C3D3338A3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5CC3AF3-C652-9469-8B35-AEFCA720FCDA}"/>
              </a:ext>
            </a:extLst>
          </p:cNvPr>
          <p:cNvCxnSpPr/>
          <p:nvPr/>
        </p:nvCxnSpPr>
        <p:spPr>
          <a:xfrm>
            <a:off x="328094" y="908720"/>
            <a:ext cx="8280920" cy="0"/>
          </a:xfrm>
          <a:prstGeom prst="line">
            <a:avLst/>
          </a:prstGeom>
          <a:ln w="12700">
            <a:solidFill>
              <a:srgbClr val="B4CBE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页脚占位符 20">
            <a:extLst>
              <a:ext uri="{FF2B5EF4-FFF2-40B4-BE49-F238E27FC236}">
                <a16:creationId xmlns:a16="http://schemas.microsoft.com/office/drawing/2014/main" id="{116163DB-9A30-D010-1AE6-E7430A6D1355}"/>
              </a:ext>
            </a:extLst>
          </p:cNvPr>
          <p:cNvSpPr txBox="1">
            <a:spLocks/>
          </p:cNvSpPr>
          <p:nvPr/>
        </p:nvSpPr>
        <p:spPr>
          <a:xfrm>
            <a:off x="3124199" y="6669360"/>
            <a:ext cx="2895600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chemeClr val="tx1"/>
                </a:solidFill>
              </a:rPr>
              <a:t>数据对宇宙学模型的限制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589DCF-AB27-7F41-DE82-E8A4EE658C3B}"/>
              </a:ext>
            </a:extLst>
          </p:cNvPr>
          <p:cNvSpPr txBox="1"/>
          <p:nvPr/>
        </p:nvSpPr>
        <p:spPr>
          <a:xfrm>
            <a:off x="1475656" y="247869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引力波探测与波源</a:t>
            </a:r>
          </a:p>
        </p:txBody>
      </p:sp>
      <p:sp>
        <p:nvSpPr>
          <p:cNvPr id="22" name="日期占位符 18">
            <a:extLst>
              <a:ext uri="{FF2B5EF4-FFF2-40B4-BE49-F238E27FC236}">
                <a16:creationId xmlns:a16="http://schemas.microsoft.com/office/drawing/2014/main" id="{5A61ECAB-C82C-F9C4-4FF5-E314A4A49151}"/>
              </a:ext>
            </a:extLst>
          </p:cNvPr>
          <p:cNvSpPr txBox="1">
            <a:spLocks/>
          </p:cNvSpPr>
          <p:nvPr/>
        </p:nvSpPr>
        <p:spPr>
          <a:xfrm>
            <a:off x="0" y="6669360"/>
            <a:ext cx="3124199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7C923E4-6549-491F-AF84-FE4D739B6A7A}" type="datetime1">
              <a:rPr lang="zh-CN" alt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2024/11/5</a:t>
            </a:fld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536AA91E-E571-9B95-E903-2BF12A5038AE}"/>
              </a:ext>
            </a:extLst>
          </p:cNvPr>
          <p:cNvSpPr txBox="1">
            <a:spLocks/>
          </p:cNvSpPr>
          <p:nvPr/>
        </p:nvSpPr>
        <p:spPr>
          <a:xfrm>
            <a:off x="6019799" y="6669360"/>
            <a:ext cx="3124201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页脚占位符 20">
            <a:extLst>
              <a:ext uri="{FF2B5EF4-FFF2-40B4-BE49-F238E27FC236}">
                <a16:creationId xmlns:a16="http://schemas.microsoft.com/office/drawing/2014/main" id="{19CEBE7E-D0EC-EE74-02DA-C15598512FA3}"/>
              </a:ext>
            </a:extLst>
          </p:cNvPr>
          <p:cNvSpPr txBox="1">
            <a:spLocks/>
          </p:cNvSpPr>
          <p:nvPr/>
        </p:nvSpPr>
        <p:spPr>
          <a:xfrm>
            <a:off x="2195736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Gravitational </a:t>
            </a:r>
            <a:r>
              <a:rPr lang="en-US" altLang="zh-CN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  <a:r>
              <a:rPr lang="en-US" altLang="zh-C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aves and Waveform Models 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B39720-0E3C-51DD-516F-7607C364D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6" y="1016438"/>
            <a:ext cx="8815906" cy="5545205"/>
          </a:xfrm>
          <a:prstGeom prst="rect">
            <a:avLst/>
          </a:prstGeom>
        </p:spPr>
      </p:pic>
      <p:sp>
        <p:nvSpPr>
          <p:cNvPr id="2" name="页脚占位符 20">
            <a:extLst>
              <a:ext uri="{FF2B5EF4-FFF2-40B4-BE49-F238E27FC236}">
                <a16:creationId xmlns:a16="http://schemas.microsoft.com/office/drawing/2014/main" id="{0705086A-B779-2591-34E0-C93FC6354795}"/>
              </a:ext>
            </a:extLst>
          </p:cNvPr>
          <p:cNvSpPr txBox="1">
            <a:spLocks/>
          </p:cNvSpPr>
          <p:nvPr/>
        </p:nvSpPr>
        <p:spPr>
          <a:xfrm>
            <a:off x="2085441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引力波探测与波形模板</a:t>
            </a:r>
          </a:p>
        </p:txBody>
      </p:sp>
    </p:spTree>
    <p:extLst>
      <p:ext uri="{BB962C8B-B14F-4D97-AF65-F5344CB8AC3E}">
        <p14:creationId xmlns:p14="http://schemas.microsoft.com/office/powerpoint/2010/main" val="625546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328094" y="908720"/>
            <a:ext cx="8280920" cy="0"/>
          </a:xfrm>
          <a:prstGeom prst="line">
            <a:avLst/>
          </a:prstGeom>
          <a:ln w="12700">
            <a:solidFill>
              <a:srgbClr val="B4CBE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页脚占位符 20"/>
          <p:cNvSpPr txBox="1">
            <a:spLocks/>
          </p:cNvSpPr>
          <p:nvPr/>
        </p:nvSpPr>
        <p:spPr>
          <a:xfrm>
            <a:off x="3124199" y="6669360"/>
            <a:ext cx="2895600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chemeClr val="tx1"/>
                </a:solidFill>
              </a:rPr>
              <a:t>数据对宇宙学模型的限制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75656" y="247869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引力波探测与波源</a:t>
            </a:r>
          </a:p>
        </p:txBody>
      </p:sp>
      <p:sp>
        <p:nvSpPr>
          <p:cNvPr id="22" name="日期占位符 18"/>
          <p:cNvSpPr txBox="1">
            <a:spLocks/>
          </p:cNvSpPr>
          <p:nvPr/>
        </p:nvSpPr>
        <p:spPr>
          <a:xfrm>
            <a:off x="0" y="6669360"/>
            <a:ext cx="3124199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7C923E4-6549-491F-AF84-FE4D739B6A7A}" type="datetime1">
              <a:rPr lang="zh-CN" alt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2024/11/5</a:t>
            </a:fld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灯片编号占位符 22"/>
          <p:cNvSpPr txBox="1">
            <a:spLocks/>
          </p:cNvSpPr>
          <p:nvPr/>
        </p:nvSpPr>
        <p:spPr>
          <a:xfrm>
            <a:off x="6019799" y="6669360"/>
            <a:ext cx="3124201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页脚占位符 20">
            <a:extLst>
              <a:ext uri="{FF2B5EF4-FFF2-40B4-BE49-F238E27FC236}">
                <a16:creationId xmlns:a16="http://schemas.microsoft.com/office/drawing/2014/main" id="{9EBF9F55-3D28-5DBF-AE05-2580293C56C0}"/>
              </a:ext>
            </a:extLst>
          </p:cNvPr>
          <p:cNvSpPr txBox="1">
            <a:spLocks/>
          </p:cNvSpPr>
          <p:nvPr/>
        </p:nvSpPr>
        <p:spPr>
          <a:xfrm>
            <a:off x="2195736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Gravitational </a:t>
            </a:r>
            <a:r>
              <a:rPr lang="en-US" altLang="zh-CN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  <a:r>
              <a:rPr lang="en-US" altLang="zh-C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aves and Waveform Models 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DE0FBA1-663A-D302-9681-37DB168B35B8}"/>
              </a:ext>
            </a:extLst>
          </p:cNvPr>
          <p:cNvSpPr txBox="1"/>
          <p:nvPr/>
        </p:nvSpPr>
        <p:spPr>
          <a:xfrm>
            <a:off x="688134" y="956621"/>
            <a:ext cx="75608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对于探测</a:t>
            </a:r>
            <a:r>
              <a:rPr lang="zh-CN" altLang="en-US" dirty="0">
                <a:solidFill>
                  <a:srgbClr val="FF0000"/>
                </a:solidFill>
              </a:rPr>
              <a:t>双星并合</a:t>
            </a:r>
            <a:r>
              <a:rPr lang="zh-CN" altLang="en-US" dirty="0"/>
              <a:t>产生的低频和高频引力波，我们通常用到的方法是</a:t>
            </a:r>
            <a:r>
              <a:rPr lang="zh-CN" altLang="en-US" dirty="0">
                <a:solidFill>
                  <a:schemeClr val="accent2"/>
                </a:solidFill>
              </a:rPr>
              <a:t>匹配滤波法</a:t>
            </a:r>
            <a:r>
              <a:rPr lang="zh-CN" altLang="en-US" dirty="0"/>
              <a:t>。粗略地说，匹配滤波就是把</a:t>
            </a:r>
            <a:r>
              <a:rPr lang="zh-CN" altLang="en-US" dirty="0">
                <a:solidFill>
                  <a:schemeClr val="accent2"/>
                </a:solidFill>
              </a:rPr>
              <a:t>包含信号和噪声的实验数据</a:t>
            </a:r>
            <a:r>
              <a:rPr lang="zh-CN" altLang="en-US" dirty="0"/>
              <a:t>同</a:t>
            </a:r>
            <a:r>
              <a:rPr lang="zh-CN" altLang="en-US" dirty="0">
                <a:solidFill>
                  <a:srgbClr val="FF0000"/>
                </a:solidFill>
              </a:rPr>
              <a:t>模板库</a:t>
            </a:r>
            <a:r>
              <a:rPr lang="zh-CN" altLang="en-US" dirty="0"/>
              <a:t>中的</a:t>
            </a:r>
            <a:r>
              <a:rPr lang="zh-CN" altLang="en-US" dirty="0">
                <a:solidFill>
                  <a:schemeClr val="accent2"/>
                </a:solidFill>
              </a:rPr>
              <a:t>模板</a:t>
            </a:r>
            <a:r>
              <a:rPr lang="zh-CN" altLang="en-US" dirty="0"/>
              <a:t>做卷积，如果卷积达到一定的值，则说明数据中有引力波信号。</a:t>
            </a:r>
            <a:endParaRPr lang="en-US" altLang="zh-CN" dirty="0"/>
          </a:p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引力波模板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是理论计算中预测引力波信号的重要工具，它可以帮助我们更准确地分析和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识别实际观测到的引力波信号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以及之后的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参数估计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B30B5A-7D95-922D-A728-69ADA6665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349" y="2872699"/>
            <a:ext cx="5674197" cy="3635721"/>
          </a:xfrm>
          <a:prstGeom prst="rect">
            <a:avLst/>
          </a:prstGeom>
        </p:spPr>
      </p:pic>
      <p:sp>
        <p:nvSpPr>
          <p:cNvPr id="4" name="页脚占位符 20">
            <a:extLst>
              <a:ext uri="{FF2B5EF4-FFF2-40B4-BE49-F238E27FC236}">
                <a16:creationId xmlns:a16="http://schemas.microsoft.com/office/drawing/2014/main" id="{2001E3E3-906F-F7A2-56CD-2221CC990FA6}"/>
              </a:ext>
            </a:extLst>
          </p:cNvPr>
          <p:cNvSpPr txBox="1">
            <a:spLocks/>
          </p:cNvSpPr>
          <p:nvPr/>
        </p:nvSpPr>
        <p:spPr>
          <a:xfrm>
            <a:off x="2085441" y="6669360"/>
            <a:ext cx="4973118" cy="188640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</a:gra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引力波探测与波形模板</a:t>
            </a:r>
          </a:p>
        </p:txBody>
      </p:sp>
    </p:spTree>
    <p:extLst>
      <p:ext uri="{BB962C8B-B14F-4D97-AF65-F5344CB8AC3E}">
        <p14:creationId xmlns:p14="http://schemas.microsoft.com/office/powerpoint/2010/main" val="32775824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带状">
  <a:themeElements>
    <a:clrScheme name="带状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带状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带状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带状</Template>
  <TotalTime>17395</TotalTime>
  <Words>1378</Words>
  <Application>Microsoft Office PowerPoint</Application>
  <PresentationFormat>全屏显示(4:3)</PresentationFormat>
  <Paragraphs>215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Adobe 楷体 Std R</vt:lpstr>
      <vt:lpstr>等线</vt:lpstr>
      <vt:lpstr>黑体</vt:lpstr>
      <vt:lpstr>楷体</vt:lpstr>
      <vt:lpstr>Calibri</vt:lpstr>
      <vt:lpstr>Cambria Math</vt:lpstr>
      <vt:lpstr>Corbel</vt:lpstr>
      <vt:lpstr>Times New Roman</vt:lpstr>
      <vt:lpstr>Wingdings</vt:lpstr>
      <vt:lpstr>带状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JP-Dai</dc:creator>
  <cp:lastModifiedBy>嘉辰 安</cp:lastModifiedBy>
  <cp:revision>194</cp:revision>
  <dcterms:created xsi:type="dcterms:W3CDTF">2018-11-23T12:22:40Z</dcterms:created>
  <dcterms:modified xsi:type="dcterms:W3CDTF">2024-11-05T07:13:51Z</dcterms:modified>
</cp:coreProperties>
</file>